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9" r:id="rId4"/>
    <p:sldMasterId id="2147483723" r:id="rId5"/>
    <p:sldMasterId id="2147483747" r:id="rId6"/>
    <p:sldMasterId id="2147483779" r:id="rId7"/>
  </p:sldMasterIdLst>
  <p:notesMasterIdLst>
    <p:notesMasterId r:id="rId46"/>
  </p:notesMasterIdLst>
  <p:sldIdLst>
    <p:sldId id="257" r:id="rId8"/>
    <p:sldId id="258" r:id="rId9"/>
    <p:sldId id="854" r:id="rId10"/>
    <p:sldId id="261" r:id="rId11"/>
    <p:sldId id="267" r:id="rId12"/>
    <p:sldId id="858" r:id="rId13"/>
    <p:sldId id="270" r:id="rId14"/>
    <p:sldId id="272" r:id="rId15"/>
    <p:sldId id="273" r:id="rId16"/>
    <p:sldId id="860" r:id="rId17"/>
    <p:sldId id="275" r:id="rId18"/>
    <p:sldId id="276" r:id="rId19"/>
    <p:sldId id="277" r:id="rId20"/>
    <p:sldId id="872" r:id="rId21"/>
    <p:sldId id="278" r:id="rId22"/>
    <p:sldId id="861" r:id="rId23"/>
    <p:sldId id="870" r:id="rId24"/>
    <p:sldId id="869" r:id="rId25"/>
    <p:sldId id="874" r:id="rId26"/>
    <p:sldId id="868" r:id="rId27"/>
    <p:sldId id="875" r:id="rId28"/>
    <p:sldId id="873" r:id="rId29"/>
    <p:sldId id="289" r:id="rId30"/>
    <p:sldId id="862" r:id="rId31"/>
    <p:sldId id="292" r:id="rId32"/>
    <p:sldId id="293" r:id="rId33"/>
    <p:sldId id="294" r:id="rId34"/>
    <p:sldId id="295" r:id="rId35"/>
    <p:sldId id="296" r:id="rId36"/>
    <p:sldId id="319" r:id="rId37"/>
    <p:sldId id="799" r:id="rId38"/>
    <p:sldId id="813" r:id="rId39"/>
    <p:sldId id="801" r:id="rId40"/>
    <p:sldId id="871" r:id="rId41"/>
    <p:sldId id="878" r:id="rId42"/>
    <p:sldId id="879" r:id="rId43"/>
    <p:sldId id="880" r:id="rId44"/>
    <p:sldId id="881"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Facilitator Slides" id="{1BEEE64D-C6DA-B14E-825A-A1B6CC87FD36}">
          <p14:sldIdLst>
            <p14:sldId id="257"/>
            <p14:sldId id="258"/>
            <p14:sldId id="854"/>
            <p14:sldId id="261"/>
          </p14:sldIdLst>
        </p14:section>
        <p14:section name="Presentation Slides" id="{8E5AA6D0-3215-450E-93C0-5F4CAD1CA22B}">
          <p14:sldIdLst>
            <p14:sldId id="267"/>
            <p14:sldId id="858"/>
            <p14:sldId id="270"/>
            <p14:sldId id="272"/>
            <p14:sldId id="273"/>
            <p14:sldId id="860"/>
            <p14:sldId id="275"/>
            <p14:sldId id="276"/>
            <p14:sldId id="277"/>
            <p14:sldId id="872"/>
            <p14:sldId id="278"/>
            <p14:sldId id="861"/>
            <p14:sldId id="870"/>
            <p14:sldId id="869"/>
            <p14:sldId id="874"/>
            <p14:sldId id="868"/>
            <p14:sldId id="875"/>
            <p14:sldId id="873"/>
            <p14:sldId id="289"/>
            <p14:sldId id="862"/>
            <p14:sldId id="292"/>
            <p14:sldId id="293"/>
            <p14:sldId id="294"/>
            <p14:sldId id="295"/>
            <p14:sldId id="296"/>
          </p14:sldIdLst>
        </p14:section>
        <p14:section name="Key Tool" id="{D690684E-9BB5-44C2-842C-E35E962C4587}">
          <p14:sldIdLst>
            <p14:sldId id="319"/>
            <p14:sldId id="799"/>
            <p14:sldId id="813"/>
            <p14:sldId id="801"/>
            <p14:sldId id="871"/>
            <p14:sldId id="878"/>
            <p14:sldId id="879"/>
            <p14:sldId id="880"/>
            <p14:sldId id="8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pos="4173" userDrawn="1">
          <p15:clr>
            <a:srgbClr val="A4A3A4"/>
          </p15:clr>
        </p15:guide>
        <p15:guide id="4" pos="53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ueller, Timo GIZ" initials="MTG" lastIdx="2" clrIdx="6">
    <p:extLst>
      <p:ext uri="{19B8F6BF-5375-455C-9EA6-DF929625EA0E}">
        <p15:presenceInfo xmlns:p15="http://schemas.microsoft.com/office/powerpoint/2012/main" userId="S::timo.mueller@giz.de::32112791-fab2-4641-8eca-34c37103c46d" providerId="AD"/>
      </p:ext>
    </p:extLst>
  </p:cmAuthor>
  <p:cmAuthor id="1" name="Microsoft Office-Anwender" initials="Office" lastIdx="3" clrIdx="0"/>
  <p:cmAuthor id="8" name="ge96tix" initials="g" lastIdx="15" clrIdx="7">
    <p:extLst>
      <p:ext uri="{19B8F6BF-5375-455C-9EA6-DF929625EA0E}">
        <p15:presenceInfo xmlns:p15="http://schemas.microsoft.com/office/powerpoint/2012/main" userId="S::ge96tix@forstudents.onmicrosoft.com::2548f00a-f09d-410f-b219-aa9b9ea9c652" providerId="AD"/>
      </p:ext>
    </p:extLst>
  </p:cmAuthor>
  <p:cmAuthor id="2" name="a.vonjanowski@gmail.com" initials="a" lastIdx="7" clrIdx="1"/>
  <p:cmAuthor id="3" name="a.vonjanowski@gmail.com" initials="a [2]" lastIdx="1" clrIdx="2"/>
  <p:cmAuthor id="4" name="a.vonjanowski@gmail.com" initials="a [3]" lastIdx="1" clrIdx="3"/>
  <p:cmAuthor id="5" name="a.vonjanowski@gmail.com" initials="a [4]" lastIdx="1" clrIdx="4"/>
  <p:cmAuthor id="6" name="a.vonjanowski@gmail.com" initials="a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FF"/>
    <a:srgbClr val="D1532E"/>
    <a:srgbClr val="F3F3F3"/>
    <a:srgbClr val="E6C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0" dt="2021-04-27T15:07:17.488"/>
  </p1510:revLst>
</p1510:revInfo>
</file>

<file path=ppt/tableStyles.xml><?xml version="1.0" encoding="utf-8"?>
<a:tblStyleLst xmlns:a="http://schemas.openxmlformats.org/drawingml/2006/main" def="{E701C285-D8B1-40FB-9244-CEE1A59DEA20}">
  <a:tblStyle styleId="{E701C285-D8B1-40FB-9244-CEE1A59DEA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7708"/>
  </p:normalViewPr>
  <p:slideViewPr>
    <p:cSldViewPr snapToGrid="0">
      <p:cViewPr varScale="1">
        <p:scale>
          <a:sx n="88" d="100"/>
          <a:sy n="88" d="100"/>
        </p:scale>
        <p:origin x="660" y="64"/>
      </p:cViewPr>
      <p:guideLst>
        <p:guide orient="horz" pos="1620"/>
        <p:guide pos="2880"/>
        <p:guide pos="4173"/>
        <p:guide pos="53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48695531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48695531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Maps are what we use to find our way.</a:t>
            </a:r>
            <a:endParaRPr/>
          </a:p>
        </p:txBody>
      </p:sp>
    </p:spTree>
    <p:extLst>
      <p:ext uri="{BB962C8B-B14F-4D97-AF65-F5344CB8AC3E}">
        <p14:creationId xmlns:p14="http://schemas.microsoft.com/office/powerpoint/2010/main" val="229045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9b82105bf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9b82105bf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0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b82105bf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9b82105bf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82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3e96efea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3e96efea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5272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3e96efea2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3e96efea2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53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3e96efea2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93e96efea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55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83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90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3e96efea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3e96efea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8474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60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7966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61f2937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61f2937f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48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970f7102c8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970f7102c8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93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61f2937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61f2937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7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61f2937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61f2937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876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3159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61f2937f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61f2937f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t>Instructions for facilitator:</a:t>
            </a:r>
            <a:endParaRPr sz="1300"/>
          </a:p>
        </p:txBody>
      </p:sp>
    </p:spTree>
    <p:extLst>
      <p:ext uri="{BB962C8B-B14F-4D97-AF65-F5344CB8AC3E}">
        <p14:creationId xmlns:p14="http://schemas.microsoft.com/office/powerpoint/2010/main" val="122958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5187cab6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5187cab6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60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2f78d01e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2f78d01e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95187cab6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95187cab6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36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5187cab68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95187cab6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4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3e96efea2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93e96efea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37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3e96efea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3e96efea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61890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5" name="Google Shape;211;p38">
            <a:extLst>
              <a:ext uri="{FF2B5EF4-FFF2-40B4-BE49-F238E27FC236}">
                <a16:creationId xmlns:a16="http://schemas.microsoft.com/office/drawing/2014/main" id="{023EB8E0-B4E9-B944-9201-B5BCA915D861}"/>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6" name="Gerade Verbindung 5">
            <a:extLst>
              <a:ext uri="{FF2B5EF4-FFF2-40B4-BE49-F238E27FC236}">
                <a16:creationId xmlns:a16="http://schemas.microsoft.com/office/drawing/2014/main" id="{73DF8EC0-54E5-314A-BD0E-1632630ACE1E}"/>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1800" y="4391241"/>
            <a:ext cx="1139033" cy="233332"/>
          </a:xfrm>
          <a:prstGeom prst="rect">
            <a:avLst/>
          </a:prstGeom>
        </p:spPr>
      </p:pic>
      <p:pic>
        <p:nvPicPr>
          <p:cNvPr id="8" name="Grafik 7">
            <a:extLst>
              <a:ext uri="{FF2B5EF4-FFF2-40B4-BE49-F238E27FC236}">
                <a16:creationId xmlns:a16="http://schemas.microsoft.com/office/drawing/2014/main" id="{50D00048-0016-3744-9C51-115A0EAA07FF}"/>
              </a:ext>
            </a:extLst>
          </p:cNvPr>
          <p:cNvPicPr>
            <a:picLocks noChangeAspect="1"/>
          </p:cNvPicPr>
          <p:nvPr userDrawn="1"/>
        </p:nvPicPr>
        <p:blipFill>
          <a:blip r:embed="rId5"/>
          <a:srcRect/>
          <a:stretch/>
        </p:blipFill>
        <p:spPr>
          <a:xfrm>
            <a:off x="2002633" y="4339806"/>
            <a:ext cx="1143000" cy="292100"/>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4" name="Google Shape;211;p38">
            <a:extLst>
              <a:ext uri="{FF2B5EF4-FFF2-40B4-BE49-F238E27FC236}">
                <a16:creationId xmlns:a16="http://schemas.microsoft.com/office/drawing/2014/main" id="{B71B9A63-E812-9245-BA02-47A49B1E9EA8}"/>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Startup Solution to the Public Problem</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3</a:t>
            </a:r>
          </a:p>
        </p:txBody>
      </p:sp>
    </p:spTree>
    <p:extLst>
      <p:ext uri="{BB962C8B-B14F-4D97-AF65-F5344CB8AC3E}">
        <p14:creationId xmlns:p14="http://schemas.microsoft.com/office/powerpoint/2010/main" val="334505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9"/>
            <a:ext cx="8280714" cy="698500"/>
          </a:xfrm>
        </p:spPr>
        <p:txBody>
          <a:bodyPr/>
          <a:lstStyle/>
          <a:p>
            <a:r>
              <a:rPr lang="de-DE" dirty="0"/>
              <a:t>TITLE + TEXT</a:t>
            </a:r>
          </a:p>
        </p:txBody>
      </p:sp>
    </p:spTree>
    <p:extLst>
      <p:ext uri="{BB962C8B-B14F-4D97-AF65-F5344CB8AC3E}">
        <p14:creationId xmlns:p14="http://schemas.microsoft.com/office/powerpoint/2010/main" val="145079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009666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laboration Canv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Challenge</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hasCustomPrompt="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t>
            </a:r>
            <a:r>
              <a:rPr lang="de-DE" dirty="0" err="1"/>
              <a:t>Collaboration</a:t>
            </a:r>
            <a:r>
              <a:rPr lang="de-DE" dirty="0"/>
              <a:t> Challenge </a:t>
            </a:r>
            <a:r>
              <a:rPr lang="de-DE" dirty="0" err="1"/>
              <a:t>from</a:t>
            </a:r>
            <a:r>
              <a:rPr lang="de-DE" dirty="0"/>
              <a:t> M4S1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Solution</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hasCustomPrompt="1"/>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Collaborative Solution </a:t>
            </a:r>
            <a:r>
              <a:rPr lang="de-DE" dirty="0" err="1"/>
              <a:t>from</a:t>
            </a:r>
            <a:r>
              <a:rPr lang="de-DE" dirty="0"/>
              <a:t> M4S2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Advantage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hasCustomPrompt="1"/>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Advantage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Goal</a:t>
            </a:r>
          </a:p>
          <a:p>
            <a:pPr algn="l"/>
            <a:endParaRPr lang="en-AU" sz="1000" b="0" noProof="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hasCustomPrompt="1"/>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Goal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Target Group and Needs</a:t>
            </a:r>
          </a:p>
          <a:p>
            <a:pPr algn="l"/>
            <a:endParaRPr lang="en-AU" sz="1000" b="0" noProof="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hasCustomPrompt="1"/>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Target Group(s) and </a:t>
            </a:r>
            <a:r>
              <a:rPr lang="de-DE" dirty="0" err="1"/>
              <a:t>their</a:t>
            </a:r>
            <a:r>
              <a:rPr lang="de-DE" dirty="0"/>
              <a:t> </a:t>
            </a:r>
            <a:r>
              <a:rPr lang="de-DE" dirty="0" err="1"/>
              <a:t>needs</a:t>
            </a:r>
            <a:r>
              <a:rPr lang="de-DE" dirty="0"/>
              <a:t> </a:t>
            </a:r>
            <a:r>
              <a:rPr lang="de-DE" dirty="0" err="1"/>
              <a:t>from</a:t>
            </a:r>
            <a:r>
              <a:rPr lang="de-DE" dirty="0"/>
              <a:t> M4 S1&amp;S2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Team and Roles</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hasCustomPrompt="1"/>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your</a:t>
            </a:r>
            <a:r>
              <a:rPr lang="de-DE" dirty="0"/>
              <a:t> </a:t>
            </a:r>
            <a:r>
              <a:rPr lang="de-DE" dirty="0" err="1"/>
              <a:t>team</a:t>
            </a:r>
            <a:r>
              <a:rPr lang="de-DE" dirty="0"/>
              <a:t> and </a:t>
            </a:r>
            <a:r>
              <a:rPr lang="de-DE" dirty="0" err="1"/>
              <a:t>roles</a:t>
            </a:r>
            <a:r>
              <a:rPr lang="de-DE" dirty="0"/>
              <a:t>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20725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dap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41935606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dapta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Hypothesis / </a:t>
            </a:r>
            <a:r>
              <a:rPr lang="de-DE" dirty="0" err="1"/>
              <a:t>Assumption</a:t>
            </a:r>
            <a:r>
              <a:rPr lang="de-DE" dirty="0"/>
              <a:t>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Things we don‘t know (Assumptions and Hypothesis)</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a:t>
            </a: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 to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can do it /support to do it</a:t>
            </a: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7334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Adaptation2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Adaptation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needs to be changed / addressed</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How we need it do be</a:t>
            </a: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 to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can do it /support to do it</a:t>
            </a: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716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9"/>
            <a:ext cx="8280714" cy="698500"/>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9025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r>
              <a:rPr lang="de-DE"/>
              <a:t>Bild durch Klicken auf Symbol hinzufügen</a:t>
            </a:r>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9"/>
            <a:ext cx="8280714" cy="698500"/>
          </a:xfrm>
        </p:spPr>
        <p:txBody>
          <a:bodyPr/>
          <a:lstStyle/>
          <a:p>
            <a:r>
              <a:rPr lang="de-DE" dirty="0"/>
              <a:t>TITLE + TEXT + IMAGE</a:t>
            </a:r>
          </a:p>
        </p:txBody>
      </p:sp>
    </p:spTree>
    <p:extLst>
      <p:ext uri="{BB962C8B-B14F-4D97-AF65-F5344CB8AC3E}">
        <p14:creationId xmlns:p14="http://schemas.microsoft.com/office/powerpoint/2010/main" val="69300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0025748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187627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0959688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31642" y="808038"/>
            <a:ext cx="4121522"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1938116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105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36318294"/>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617210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120373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114854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609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435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247544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593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srcRect/>
          <a:stretch/>
        </p:blipFill>
        <p:spPr>
          <a:xfrm>
            <a:off x="431800" y="4391703"/>
            <a:ext cx="1139033" cy="232408"/>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3</a:t>
            </a:r>
          </a:p>
        </p:txBody>
      </p:sp>
      <p:pic>
        <p:nvPicPr>
          <p:cNvPr id="15" name="Grafik 14">
            <a:extLst>
              <a:ext uri="{FF2B5EF4-FFF2-40B4-BE49-F238E27FC236}">
                <a16:creationId xmlns:a16="http://schemas.microsoft.com/office/drawing/2014/main" id="{F75B4365-C39C-6340-9C42-CD832D368DC1}"/>
              </a:ext>
            </a:extLst>
          </p:cNvPr>
          <p:cNvPicPr>
            <a:picLocks noChangeAspect="1"/>
          </p:cNvPicPr>
          <p:nvPr userDrawn="1"/>
        </p:nvPicPr>
        <p:blipFill>
          <a:blip r:embed="rId4"/>
          <a:srcRect/>
          <a:stretch/>
        </p:blipFill>
        <p:spPr>
          <a:xfrm>
            <a:off x="2002633" y="4339806"/>
            <a:ext cx="1143000" cy="292100"/>
          </a:xfrm>
          <a:prstGeom prst="rect">
            <a:avLst/>
          </a:prstGeom>
        </p:spPr>
      </p:pic>
      <p:sp>
        <p:nvSpPr>
          <p:cNvPr id="17" name="Google Shape;211;p38">
            <a:extLst>
              <a:ext uri="{FF2B5EF4-FFF2-40B4-BE49-F238E27FC236}">
                <a16:creationId xmlns:a16="http://schemas.microsoft.com/office/drawing/2014/main" id="{90A9921A-AB47-494B-A8BF-EF35D024A5ED}"/>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18" name="Gerade Verbindung 17">
            <a:extLst>
              <a:ext uri="{FF2B5EF4-FFF2-40B4-BE49-F238E27FC236}">
                <a16:creationId xmlns:a16="http://schemas.microsoft.com/office/drawing/2014/main" id="{1DA00561-7D0C-7841-9A84-7710155F3DB1}"/>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51BFDB2C-7E57-E74B-A390-56F4D5A17ABC}"/>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Startup Solution to the Public Problem</a:t>
            </a:r>
          </a:p>
        </p:txBody>
      </p:sp>
    </p:spTree>
    <p:extLst>
      <p:ext uri="{BB962C8B-B14F-4D97-AF65-F5344CB8AC3E}">
        <p14:creationId xmlns:p14="http://schemas.microsoft.com/office/powerpoint/2010/main" val="2431148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91700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22EF52B4-5282-0F49-A9B7-CF56DA91064D}"/>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65F0DA63-3748-B14E-8AB4-DB95DA70FD3A}"/>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7228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C1903E46-B454-8D4C-8B99-D43F6C621D3D}"/>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1580464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157580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35741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04E0882B-83EF-C942-893B-5ACB9C00421B}"/>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DC9633E3-166B-494B-84F2-71E3D022639F}"/>
              </a:ext>
            </a:extLst>
          </p:cNvPr>
          <p:cNvSpPr>
            <a:spLocks noGrp="1"/>
          </p:cNvSpPr>
          <p:nvPr>
            <p:ph type="body" sz="quarter" idx="11"/>
          </p:nvPr>
        </p:nvSpPr>
        <p:spPr>
          <a:xfrm>
            <a:off x="431642" y="808038"/>
            <a:ext cx="8269760" cy="38163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8294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418827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EB9C0A91-3A7D-7742-8CB4-9854C55CF8EB}"/>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5FC0243A-F208-D444-BE5D-2BDE5B1F504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AC4CAF7E-78FF-0844-B2CE-3135F47CD67B}"/>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56389AD0-BE62-4649-A09D-933C1039A38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DA73A047-C7D1-954B-97C7-00672FEA4D48}"/>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E0103ED9-F96C-5E4C-9A7B-9AEDE194646F}"/>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509324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67479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4232010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57381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3012335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8550943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158656345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1594420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239619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31642" y="818957"/>
            <a:ext cx="8280557"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0F3B6FF0-3B53-AF42-9BB2-19F6E7C750B1}"/>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994487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0337793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6953150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3589920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88671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111600"/>
            <a:ext cx="2736000" cy="120885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111600"/>
            <a:ext cx="2736000" cy="120885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39176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1806521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3802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body, footer">
  <p:cSld name="Title, body, footer">
    <p:spTree>
      <p:nvGrpSpPr>
        <p:cNvPr id="1" name="Shape 38"/>
        <p:cNvGrpSpPr/>
        <p:nvPr/>
      </p:nvGrpSpPr>
      <p:grpSpPr>
        <a:xfrm>
          <a:off x="0" y="0"/>
          <a:ext cx="0" cy="0"/>
          <a:chOff x="0" y="0"/>
          <a:chExt cx="0" cy="0"/>
        </a:xfrm>
      </p:grpSpPr>
      <p:sp>
        <p:nvSpPr>
          <p:cNvPr id="39" name="Google Shape;39;p10"/>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42" name="Google Shape;42;p10"/>
          <p:cNvSpPr txBox="1">
            <a:spLocks noGrp="1"/>
          </p:cNvSpPr>
          <p:nvPr>
            <p:ph type="title"/>
          </p:nvPr>
        </p:nvSpPr>
        <p:spPr>
          <a:xfrm>
            <a:off x="259050" y="225975"/>
            <a:ext cx="8300700" cy="429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10"/>
          <p:cNvSpPr txBox="1">
            <a:spLocks noGrp="1"/>
          </p:cNvSpPr>
          <p:nvPr>
            <p:ph type="body" idx="1"/>
          </p:nvPr>
        </p:nvSpPr>
        <p:spPr>
          <a:xfrm>
            <a:off x="271650" y="821700"/>
            <a:ext cx="4431300" cy="35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Char char="●"/>
              <a:defRPr sz="14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extLst>
      <p:ext uri="{BB962C8B-B14F-4D97-AF65-F5344CB8AC3E}">
        <p14:creationId xmlns:p14="http://schemas.microsoft.com/office/powerpoint/2010/main" val="4091338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anvas - 3x_0102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Necessary internal support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a:t>
            </a:r>
            <a:r>
              <a:rPr lang="en-AU" sz="1000" b="1" i="0" noProof="0" dirty="0">
                <a:solidFill>
                  <a:schemeClr val="bg1">
                    <a:lumMod val="65000"/>
                  </a:schemeClr>
                </a:solidFill>
              </a:rPr>
              <a:t>could</a:t>
            </a:r>
            <a:r>
              <a:rPr lang="en-AU" sz="1000" b="0" i="0" noProof="0" dirty="0">
                <a:solidFill>
                  <a:schemeClr val="bg1">
                    <a:lumMod val="65000"/>
                  </a:schemeClr>
                </a:solidFill>
              </a:rPr>
              <a:t> be important to support your project?</a:t>
            </a:r>
            <a:endParaRPr lang="en-AU" sz="1000" b="0" noProof="0" dirty="0">
              <a:solidFill>
                <a:schemeClr val="bg1">
                  <a:lumMod val="65000"/>
                </a:schemeClr>
              </a:solidFill>
            </a:endParaRP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Necessary external support</a:t>
            </a: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9381104"/>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anvas - 4x_0102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People to keep satisfied</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People to focus on</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People to keep informed</a:t>
            </a: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People to involve and possibly share tasks with</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019605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915715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anvas - 3x_0102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is this person and what is their role?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a:t>
            </a:r>
            <a:r>
              <a:rPr lang="en-AU" sz="1000" b="0" i="1" noProof="0" dirty="0">
                <a:solidFill>
                  <a:schemeClr val="bg1">
                    <a:lumMod val="65000"/>
                  </a:schemeClr>
                </a:solidFill>
              </a:rPr>
              <a:t>could</a:t>
            </a:r>
            <a:r>
              <a:rPr lang="en-AU" sz="1000" b="0" i="0" noProof="0" dirty="0">
                <a:solidFill>
                  <a:schemeClr val="bg1">
                    <a:lumMod val="65000"/>
                  </a:schemeClr>
                </a:solidFill>
              </a:rPr>
              <a:t> be important to support your project?</a:t>
            </a:r>
            <a:endParaRPr lang="en-AU" sz="1000" b="0" noProof="0" dirty="0">
              <a:solidFill>
                <a:schemeClr val="bg1">
                  <a:lumMod val="65000"/>
                </a:schemeClr>
              </a:solidFill>
            </a:endParaRP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does he/she want or need? What might he/she be afraid of, trying to avoid?</a:t>
            </a: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71118049"/>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Startup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425836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2044482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9611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515279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852799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24343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927021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991654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7858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1886041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3195740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82344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2867148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62016288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0434643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45386824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8376368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3659246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11304544"/>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8443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7199"/>
            <a:ext cx="7032625" cy="518425"/>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022412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1891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8048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2758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32657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llaboration Canv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Challenge</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hasCustomPrompt="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t>
            </a:r>
            <a:r>
              <a:rPr lang="de-DE" dirty="0" err="1"/>
              <a:t>Collaboration</a:t>
            </a:r>
            <a:r>
              <a:rPr lang="de-DE" dirty="0"/>
              <a:t> Challenge </a:t>
            </a:r>
            <a:r>
              <a:rPr lang="de-DE" dirty="0" err="1"/>
              <a:t>from</a:t>
            </a:r>
            <a:r>
              <a:rPr lang="de-DE" dirty="0"/>
              <a:t> M4S1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Solution</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hasCustomPrompt="1"/>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Collaborative Solution </a:t>
            </a:r>
            <a:r>
              <a:rPr lang="de-DE" dirty="0" err="1"/>
              <a:t>from</a:t>
            </a:r>
            <a:r>
              <a:rPr lang="de-DE" dirty="0"/>
              <a:t> M4S2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Advantage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hasCustomPrompt="1"/>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Advantage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Goal</a:t>
            </a:r>
          </a:p>
          <a:p>
            <a:pPr algn="l"/>
            <a:endParaRPr lang="en-AU" sz="1000" b="0" noProof="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hasCustomPrompt="1"/>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Goal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Target Group and Needs</a:t>
            </a:r>
          </a:p>
          <a:p>
            <a:pPr algn="l"/>
            <a:endParaRPr lang="en-AU" sz="1000" b="0" noProof="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hasCustomPrompt="1"/>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Target Group(s) and </a:t>
            </a:r>
            <a:r>
              <a:rPr lang="de-DE" dirty="0" err="1"/>
              <a:t>their</a:t>
            </a:r>
            <a:r>
              <a:rPr lang="de-DE" dirty="0"/>
              <a:t> </a:t>
            </a:r>
            <a:r>
              <a:rPr lang="de-DE" dirty="0" err="1"/>
              <a:t>needs</a:t>
            </a:r>
            <a:r>
              <a:rPr lang="de-DE" dirty="0"/>
              <a:t> </a:t>
            </a:r>
            <a:r>
              <a:rPr lang="de-DE" dirty="0" err="1"/>
              <a:t>from</a:t>
            </a:r>
            <a:r>
              <a:rPr lang="de-DE" dirty="0"/>
              <a:t> M4 S1&amp;S2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Team and Roles</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hasCustomPrompt="1"/>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your</a:t>
            </a:r>
            <a:r>
              <a:rPr lang="de-DE" dirty="0"/>
              <a:t> </a:t>
            </a:r>
            <a:r>
              <a:rPr lang="de-DE" dirty="0" err="1"/>
              <a:t>team</a:t>
            </a:r>
            <a:r>
              <a:rPr lang="de-DE" dirty="0"/>
              <a:t> and </a:t>
            </a:r>
            <a:r>
              <a:rPr lang="de-DE" dirty="0" err="1"/>
              <a:t>roles</a:t>
            </a:r>
            <a:r>
              <a:rPr lang="de-DE" dirty="0"/>
              <a:t>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24987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Adap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724142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Adapta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Hypothesis / </a:t>
            </a:r>
            <a:r>
              <a:rPr lang="de-DE" dirty="0" err="1"/>
              <a:t>Assumption</a:t>
            </a:r>
            <a:r>
              <a:rPr lang="de-DE" dirty="0"/>
              <a:t>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Things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don‘t</a:t>
            </a:r>
            <a:r>
              <a:rPr lang="de-DE" sz="1000" b="0" dirty="0">
                <a:solidFill>
                  <a:schemeClr val="bg1">
                    <a:lumMod val="65000"/>
                  </a:schemeClr>
                </a:solidFill>
              </a:rPr>
              <a:t> </a:t>
            </a:r>
            <a:r>
              <a:rPr lang="de-DE" sz="1000" b="0" dirty="0" err="1">
                <a:solidFill>
                  <a:schemeClr val="bg1">
                    <a:lumMod val="65000"/>
                  </a:schemeClr>
                </a:solidFill>
              </a:rPr>
              <a:t>know</a:t>
            </a:r>
            <a:r>
              <a:rPr lang="de-DE" sz="1000" b="0" dirty="0">
                <a:solidFill>
                  <a:schemeClr val="bg1">
                    <a:lumMod val="65000"/>
                  </a:schemeClr>
                </a:solidFill>
              </a:rPr>
              <a:t> (</a:t>
            </a:r>
            <a:r>
              <a:rPr lang="de-DE" sz="1000" b="0" dirty="0" err="1">
                <a:solidFill>
                  <a:schemeClr val="bg1">
                    <a:lumMod val="65000"/>
                  </a:schemeClr>
                </a:solidFill>
              </a:rPr>
              <a:t>Assumptions</a:t>
            </a:r>
            <a:r>
              <a:rPr lang="de-DE" sz="1000" b="0" dirty="0">
                <a:solidFill>
                  <a:schemeClr val="bg1">
                    <a:lumMod val="65000"/>
                  </a:schemeClr>
                </a:solidFill>
              </a:rPr>
              <a:t> and Hypothesis)</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Who </a:t>
            </a:r>
            <a:r>
              <a:rPr lang="de-DE" sz="1000" b="0" dirty="0" err="1">
                <a:solidFill>
                  <a:schemeClr val="bg1">
                    <a:lumMod val="65000"/>
                  </a:schemeClr>
                </a:solidFill>
              </a:rPr>
              <a:t>can</a:t>
            </a:r>
            <a:r>
              <a:rPr lang="de-DE" sz="1000" b="0" dirty="0">
                <a:solidFill>
                  <a:schemeClr val="bg1">
                    <a:lumMod val="65000"/>
                  </a:schemeClr>
                </a:solidFill>
              </a:rPr>
              <a:t> do </a:t>
            </a:r>
            <a:r>
              <a:rPr lang="de-DE" sz="1000" b="0" dirty="0" err="1">
                <a:solidFill>
                  <a:schemeClr val="bg1">
                    <a:lumMod val="65000"/>
                  </a:schemeClr>
                </a:solidFill>
              </a:rPr>
              <a:t>it</a:t>
            </a:r>
            <a:r>
              <a:rPr lang="de-DE" sz="1000" b="0" dirty="0">
                <a:solidFill>
                  <a:schemeClr val="bg1">
                    <a:lumMod val="65000"/>
                  </a:schemeClr>
                </a:solidFill>
              </a:rPr>
              <a:t> /support </a:t>
            </a:r>
            <a:r>
              <a:rPr lang="de-DE" sz="1000" b="0" dirty="0" err="1">
                <a:solidFill>
                  <a:schemeClr val="bg1">
                    <a:lumMod val="65000"/>
                  </a:schemeClr>
                </a:solidFill>
              </a:rPr>
              <a:t>to</a:t>
            </a:r>
            <a:r>
              <a:rPr lang="de-DE" sz="1000" b="0" dirty="0">
                <a:solidFill>
                  <a:schemeClr val="bg1">
                    <a:lumMod val="65000"/>
                  </a:schemeClr>
                </a:solidFill>
              </a:rPr>
              <a:t> do </a:t>
            </a:r>
            <a:r>
              <a:rPr lang="de-DE" sz="1000" b="0" dirty="0" err="1">
                <a:solidFill>
                  <a:schemeClr val="bg1">
                    <a:lumMod val="65000"/>
                  </a:schemeClr>
                </a:solidFill>
              </a:rPr>
              <a:t>it</a:t>
            </a:r>
            <a:endParaRPr lang="de-DE" sz="1000" b="0" dirty="0">
              <a:solidFill>
                <a:schemeClr val="bg1">
                  <a:lumMod val="65000"/>
                </a:schemeClr>
              </a:solidFill>
            </a:endParaRP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39020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Adaptation2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Adaptation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needs</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a:t>
            </a:r>
            <a:r>
              <a:rPr lang="de-DE" sz="1000" b="0" dirty="0" err="1">
                <a:solidFill>
                  <a:schemeClr val="bg1">
                    <a:lumMod val="65000"/>
                  </a:schemeClr>
                </a:solidFill>
              </a:rPr>
              <a:t>be</a:t>
            </a:r>
            <a:r>
              <a:rPr lang="de-DE" sz="1000" b="0" dirty="0">
                <a:solidFill>
                  <a:schemeClr val="bg1">
                    <a:lumMod val="65000"/>
                  </a:schemeClr>
                </a:solidFill>
              </a:rPr>
              <a:t> </a:t>
            </a:r>
            <a:r>
              <a:rPr lang="de-DE" sz="1000" b="0" dirty="0" err="1">
                <a:solidFill>
                  <a:schemeClr val="bg1">
                    <a:lumMod val="65000"/>
                  </a:schemeClr>
                </a:solidFill>
              </a:rPr>
              <a:t>changed</a:t>
            </a:r>
            <a:r>
              <a:rPr lang="de-DE" sz="1000" b="0" dirty="0">
                <a:solidFill>
                  <a:schemeClr val="bg1">
                    <a:lumMod val="65000"/>
                  </a:schemeClr>
                </a:solidFill>
              </a:rPr>
              <a:t> / </a:t>
            </a:r>
            <a:r>
              <a:rPr lang="de-DE" sz="1000" b="0" dirty="0" err="1">
                <a:solidFill>
                  <a:schemeClr val="bg1">
                    <a:lumMod val="65000"/>
                  </a:schemeClr>
                </a:solidFill>
              </a:rPr>
              <a:t>addressed</a:t>
            </a:r>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How</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it</a:t>
            </a:r>
            <a:r>
              <a:rPr lang="de-DE" sz="1000" b="0" dirty="0">
                <a:solidFill>
                  <a:schemeClr val="bg1">
                    <a:lumMod val="65000"/>
                  </a:schemeClr>
                </a:solidFill>
              </a:rPr>
              <a:t> do </a:t>
            </a:r>
            <a:r>
              <a:rPr lang="de-DE" sz="1000" b="0" dirty="0" err="1">
                <a:solidFill>
                  <a:schemeClr val="bg1">
                    <a:lumMod val="65000"/>
                  </a:schemeClr>
                </a:solidFill>
              </a:rPr>
              <a:t>be</a:t>
            </a:r>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Who </a:t>
            </a:r>
            <a:r>
              <a:rPr lang="de-DE" sz="1000" b="0" dirty="0" err="1">
                <a:solidFill>
                  <a:schemeClr val="bg1">
                    <a:lumMod val="65000"/>
                  </a:schemeClr>
                </a:solidFill>
              </a:rPr>
              <a:t>can</a:t>
            </a:r>
            <a:r>
              <a:rPr lang="de-DE" sz="1000" b="0" dirty="0">
                <a:solidFill>
                  <a:schemeClr val="bg1">
                    <a:lumMod val="65000"/>
                  </a:schemeClr>
                </a:solidFill>
              </a:rPr>
              <a:t> do </a:t>
            </a:r>
            <a:r>
              <a:rPr lang="de-DE" sz="1000" b="0" dirty="0" err="1">
                <a:solidFill>
                  <a:schemeClr val="bg1">
                    <a:lumMod val="65000"/>
                  </a:schemeClr>
                </a:solidFill>
              </a:rPr>
              <a:t>it</a:t>
            </a:r>
            <a:r>
              <a:rPr lang="de-DE" sz="1000" b="0" dirty="0">
                <a:solidFill>
                  <a:schemeClr val="bg1">
                    <a:lumMod val="65000"/>
                  </a:schemeClr>
                </a:solidFill>
              </a:rPr>
              <a:t> /support </a:t>
            </a:r>
            <a:r>
              <a:rPr lang="de-DE" sz="1000" b="0" dirty="0" err="1">
                <a:solidFill>
                  <a:schemeClr val="bg1">
                    <a:lumMod val="65000"/>
                  </a:schemeClr>
                </a:solidFill>
              </a:rPr>
              <a:t>to</a:t>
            </a:r>
            <a:r>
              <a:rPr lang="de-DE" sz="1000" b="0" dirty="0">
                <a:solidFill>
                  <a:schemeClr val="bg1">
                    <a:lumMod val="65000"/>
                  </a:schemeClr>
                </a:solidFill>
              </a:rPr>
              <a:t> do </a:t>
            </a:r>
            <a:r>
              <a:rPr lang="de-DE" sz="1000" b="0" dirty="0" err="1">
                <a:solidFill>
                  <a:schemeClr val="bg1">
                    <a:lumMod val="65000"/>
                  </a:schemeClr>
                </a:solidFill>
              </a:rPr>
              <a:t>it</a:t>
            </a:r>
            <a:endParaRPr lang="de-DE" sz="1000" b="0" dirty="0">
              <a:solidFill>
                <a:schemeClr val="bg1">
                  <a:lumMod val="65000"/>
                </a:schemeClr>
              </a:solidFill>
            </a:endParaRP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541307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Startup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1013546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258576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940D137E-B9E0-134F-B1A0-C3A620B77EA1}"/>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A97DC6E1-C183-F14E-88FF-A47B2EEB861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E4ED67D0-75F7-3B46-9D10-808E853414C7}"/>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0C46E32E-8C45-5D4E-A6AC-B62063E8AC3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9A492D29-C77B-1643-8440-80B65DF3974F}"/>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BE0C6120-232A-5646-9985-6A0543A6B0FA}"/>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964268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354599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758669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7166666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4207077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2585883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13126486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840037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2911082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45320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29755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3072946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36126076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387232481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161666274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7304353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32742488"/>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83290465"/>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809239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27410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59996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1945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30.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3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image" Target="../media/image30.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heme" Target="../theme/theme4.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image" Target="../media/image3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grpSp>
        <p:nvGrpSpPr>
          <p:cNvPr id="2" name="Gruppieren 1">
            <a:extLst>
              <a:ext uri="{FF2B5EF4-FFF2-40B4-BE49-F238E27FC236}">
                <a16:creationId xmlns:a16="http://schemas.microsoft.com/office/drawing/2014/main" id="{47CD20F9-FDEF-BC4F-9E23-50F30AAAC3DA}"/>
              </a:ext>
            </a:extLst>
          </p:cNvPr>
          <p:cNvGrpSpPr/>
          <p:nvPr userDrawn="1"/>
        </p:nvGrpSpPr>
        <p:grpSpPr>
          <a:xfrm>
            <a:off x="991907" y="4644009"/>
            <a:ext cx="6402197" cy="445630"/>
            <a:chOff x="991907" y="4644009"/>
            <a:chExt cx="6402197" cy="445630"/>
          </a:xfrm>
        </p:grpSpPr>
        <p:sp>
          <p:nvSpPr>
            <p:cNvPr id="15" name="Google Shape;211;p38">
              <a:extLst>
                <a:ext uri="{FF2B5EF4-FFF2-40B4-BE49-F238E27FC236}">
                  <a16:creationId xmlns:a16="http://schemas.microsoft.com/office/drawing/2014/main" id="{9D9548E0-9993-134F-B81D-AEC42DB44EFE}"/>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sp>
          <p:nvSpPr>
            <p:cNvPr id="16" name="Google Shape;211;p38">
              <a:extLst>
                <a:ext uri="{FF2B5EF4-FFF2-40B4-BE49-F238E27FC236}">
                  <a16:creationId xmlns:a16="http://schemas.microsoft.com/office/drawing/2014/main" id="{259E3E3D-1F0A-D840-8340-0E6A0F9FF28A}"/>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Startup Solution to the Public Problem</a:t>
              </a:r>
            </a:p>
          </p:txBody>
        </p:sp>
        <p:sp>
          <p:nvSpPr>
            <p:cNvPr id="19" name="Google Shape;211;p38">
              <a:extLst>
                <a:ext uri="{FF2B5EF4-FFF2-40B4-BE49-F238E27FC236}">
                  <a16:creationId xmlns:a16="http://schemas.microsoft.com/office/drawing/2014/main" id="{1298FE8C-FACD-3343-A4FF-87E510DD5CF4}"/>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3</a:t>
              </a:r>
            </a:p>
            <a:p>
              <a:pPr marL="0" lvl="0" indent="0" algn="l" rtl="0">
                <a:lnSpc>
                  <a:spcPts val="1060"/>
                </a:lnSpc>
                <a:spcBef>
                  <a:spcPts val="0"/>
                </a:spcBef>
                <a:spcAft>
                  <a:spcPts val="0"/>
                </a:spcAft>
                <a:buNone/>
              </a:pPr>
              <a:r>
                <a:rPr lang="en-GB" sz="800" spc="0" dirty="0">
                  <a:solidFill>
                    <a:schemeClr val="tx1"/>
                  </a:solidFill>
                </a:rPr>
                <a:t>Fitting the Startup Solution to the Public Sector Canvas</a:t>
              </a:r>
              <a:endParaRPr lang="en-GB" sz="800" dirty="0">
                <a:solidFill>
                  <a:schemeClr val="tx1"/>
                </a:solidFill>
              </a:endParaRPr>
            </a:p>
          </p:txBody>
        </p:sp>
        <p:cxnSp>
          <p:nvCxnSpPr>
            <p:cNvPr id="20" name="Gerade Verbindung 19">
              <a:extLst>
                <a:ext uri="{FF2B5EF4-FFF2-40B4-BE49-F238E27FC236}">
                  <a16:creationId xmlns:a16="http://schemas.microsoft.com/office/drawing/2014/main" id="{75ED7851-A636-7145-A53A-EAC2AD2F9EFA}"/>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D57E9509-8210-6845-99EE-5E6FBD4DA756}"/>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431643" y="4787820"/>
            <a:ext cx="164705" cy="164705"/>
          </a:xfrm>
          <a:prstGeom prst="rect">
            <a:avLst/>
          </a:prstGeom>
        </p:spPr>
      </p:pic>
    </p:spTree>
    <p:extLst>
      <p:ext uri="{BB962C8B-B14F-4D97-AF65-F5344CB8AC3E}">
        <p14:creationId xmlns:p14="http://schemas.microsoft.com/office/powerpoint/2010/main" val="3279898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9" r:id="rId5"/>
    <p:sldLayoutId id="2147483710" r:id="rId6"/>
    <p:sldLayoutId id="2147483711" r:id="rId7"/>
    <p:sldLayoutId id="2147483704" r:id="rId8"/>
    <p:sldLayoutId id="2147483705" r:id="rId9"/>
    <p:sldLayoutId id="2147483706" r:id="rId10"/>
    <p:sldLayoutId id="2147483707" r:id="rId11"/>
    <p:sldLayoutId id="2147483708"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1EC"/>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431643" y="4787820"/>
            <a:ext cx="164705" cy="164705"/>
          </a:xfrm>
          <a:prstGeom prst="rect">
            <a:avLst/>
          </a:prstGeom>
        </p:spPr>
      </p:pic>
      <p:grpSp>
        <p:nvGrpSpPr>
          <p:cNvPr id="11" name="Gruppieren 10">
            <a:extLst>
              <a:ext uri="{FF2B5EF4-FFF2-40B4-BE49-F238E27FC236}">
                <a16:creationId xmlns:a16="http://schemas.microsoft.com/office/drawing/2014/main" id="{E09D53F5-A313-934E-A9C7-F71F63E9F402}"/>
              </a:ext>
            </a:extLst>
          </p:cNvPr>
          <p:cNvGrpSpPr/>
          <p:nvPr userDrawn="1"/>
        </p:nvGrpSpPr>
        <p:grpSpPr>
          <a:xfrm>
            <a:off x="991907" y="4658459"/>
            <a:ext cx="1062871" cy="431180"/>
            <a:chOff x="991907" y="4658459"/>
            <a:chExt cx="1062871" cy="431180"/>
          </a:xfrm>
        </p:grpSpPr>
        <p:sp>
          <p:nvSpPr>
            <p:cNvPr id="12" name="Google Shape;211;p38">
              <a:extLst>
                <a:ext uri="{FF2B5EF4-FFF2-40B4-BE49-F238E27FC236}">
                  <a16:creationId xmlns:a16="http://schemas.microsoft.com/office/drawing/2014/main" id="{20B36964-F78D-724F-BEFF-B6067495FF8C}"/>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cxnSp>
          <p:nvCxnSpPr>
            <p:cNvPr id="24" name="Gerade Verbindung 23">
              <a:extLst>
                <a:ext uri="{FF2B5EF4-FFF2-40B4-BE49-F238E27FC236}">
                  <a16:creationId xmlns:a16="http://schemas.microsoft.com/office/drawing/2014/main" id="{D5122841-B389-3645-82B8-5BC451492E59}"/>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sp>
        <p:nvSpPr>
          <p:cNvPr id="15" name="Google Shape;211;p38">
            <a:extLst>
              <a:ext uri="{FF2B5EF4-FFF2-40B4-BE49-F238E27FC236}">
                <a16:creationId xmlns:a16="http://schemas.microsoft.com/office/drawing/2014/main" id="{F16069F0-D96E-E343-97B2-2E82E906FEF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Startup Solution to the Public Problem</a:t>
            </a:r>
          </a:p>
        </p:txBody>
      </p:sp>
      <p:cxnSp>
        <p:nvCxnSpPr>
          <p:cNvPr id="19" name="Gerade Verbindung 18">
            <a:extLst>
              <a:ext uri="{FF2B5EF4-FFF2-40B4-BE49-F238E27FC236}">
                <a16:creationId xmlns:a16="http://schemas.microsoft.com/office/drawing/2014/main" id="{9B40B557-9DD5-9246-B80A-382D236F37C2}"/>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4" name="Google Shape;211;p38">
            <a:extLst>
              <a:ext uri="{FF2B5EF4-FFF2-40B4-BE49-F238E27FC236}">
                <a16:creationId xmlns:a16="http://schemas.microsoft.com/office/drawing/2014/main" id="{FA74AFFF-551C-894F-AD0C-A242E7E24C8B}"/>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3</a:t>
            </a:r>
          </a:p>
          <a:p>
            <a:pPr marL="0" lvl="0" indent="0" algn="l" rtl="0">
              <a:lnSpc>
                <a:spcPts val="1060"/>
              </a:lnSpc>
              <a:spcBef>
                <a:spcPts val="0"/>
              </a:spcBef>
              <a:spcAft>
                <a:spcPts val="0"/>
              </a:spcAft>
              <a:buNone/>
            </a:pPr>
            <a:r>
              <a:rPr lang="en-GB" sz="800" spc="0" dirty="0">
                <a:solidFill>
                  <a:schemeClr val="tx1"/>
                </a:solidFill>
              </a:rPr>
              <a:t>Fitting the Startup Solution to the Public Sector Canvas</a:t>
            </a:r>
            <a:endParaRPr lang="en-GB" sz="800" dirty="0">
              <a:solidFill>
                <a:schemeClr val="tx1"/>
              </a:solidFill>
            </a:endParaRPr>
          </a:p>
        </p:txBody>
      </p:sp>
    </p:spTree>
    <p:extLst>
      <p:ext uri="{BB962C8B-B14F-4D97-AF65-F5344CB8AC3E}">
        <p14:creationId xmlns:p14="http://schemas.microsoft.com/office/powerpoint/2010/main" val="1994951671"/>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3" r:id="rId5"/>
    <p:sldLayoutId id="2147483734" r:id="rId6"/>
    <p:sldLayoutId id="2147483735" r:id="rId7"/>
    <p:sldLayoutId id="2147483728" r:id="rId8"/>
    <p:sldLayoutId id="2147483729" r:id="rId9"/>
    <p:sldLayoutId id="2147483730" r:id="rId10"/>
    <p:sldLayoutId id="2147483731" r:id="rId11"/>
    <p:sldLayoutId id="2147483732"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71" r:id="rId24"/>
    <p:sldLayoutId id="2147483772" r:id="rId25"/>
    <p:sldLayoutId id="2147483773" r:id="rId26"/>
    <p:sldLayoutId id="2147483774" r:id="rId2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Startup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Collaborative Innovation Canvas</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464653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7" r:id="rId5"/>
    <p:sldLayoutId id="2147483758" r:id="rId6"/>
    <p:sldLayoutId id="2147483759" r:id="rId7"/>
    <p:sldLayoutId id="2147483752" r:id="rId8"/>
    <p:sldLayoutId id="2147483753" r:id="rId9"/>
    <p:sldLayoutId id="2147483754" r:id="rId10"/>
    <p:sldLayoutId id="2147483755" r:id="rId11"/>
    <p:sldLayoutId id="2147483756"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5" r:id="rId24"/>
    <p:sldLayoutId id="2147483776" r:id="rId25"/>
    <p:sldLayoutId id="2147483777" r:id="rId26"/>
    <p:sldLayoutId id="2147483778" r:id="rId2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Startup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Solution Adaptation Backlog</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3073579"/>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9.xml"/><Relationship Id="rId5" Type="http://schemas.openxmlformats.org/officeDocument/2006/relationships/image" Target="../media/image49.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BA57C7-A257-8D4F-8E46-2637166A78DF}"/>
              </a:ext>
            </a:extLst>
          </p:cNvPr>
          <p:cNvSpPr>
            <a:spLocks noGrp="1"/>
          </p:cNvSpPr>
          <p:nvPr>
            <p:ph type="ctrTitle"/>
          </p:nvPr>
        </p:nvSpPr>
        <p:spPr/>
        <p:txBody>
          <a:bodyPr/>
          <a:lstStyle/>
          <a:p>
            <a:r>
              <a:rPr lang="en-US" sz="4000" dirty="0"/>
              <a:t>Fitting the Startup Solution to the Public Sector Context</a:t>
            </a:r>
            <a:endParaRPr lang="de-DE" sz="4000" dirty="0"/>
          </a:p>
        </p:txBody>
      </p:sp>
      <p:sp>
        <p:nvSpPr>
          <p:cNvPr id="5" name="Bildplatzhalter 4">
            <a:extLst>
              <a:ext uri="{FF2B5EF4-FFF2-40B4-BE49-F238E27FC236}">
                <a16:creationId xmlns:a16="http://schemas.microsoft.com/office/drawing/2014/main" id="{F7F5465B-05E7-F349-8A6F-AB2D40D42210}"/>
              </a:ext>
            </a:extLst>
          </p:cNvPr>
          <p:cNvSpPr>
            <a:spLocks noGrp="1"/>
          </p:cNvSpPr>
          <p:nvPr>
            <p:ph type="pic" sz="quarter" idx="11"/>
          </p:nvPr>
        </p:nvSpPr>
        <p:spPr/>
      </p:sp>
      <p:sp>
        <p:nvSpPr>
          <p:cNvPr id="6" name="Bildplatzhalter 5">
            <a:extLst>
              <a:ext uri="{FF2B5EF4-FFF2-40B4-BE49-F238E27FC236}">
                <a16:creationId xmlns:a16="http://schemas.microsoft.com/office/drawing/2014/main" id="{B1005D59-6480-FD45-8264-CF23EE44B206}"/>
              </a:ext>
            </a:extLst>
          </p:cNvPr>
          <p:cNvSpPr>
            <a:spLocks noGrp="1"/>
          </p:cNvSpPr>
          <p:nvPr>
            <p:ph type="pic" sz="quarter" idx="12"/>
          </p:nvPr>
        </p:nvSpPr>
        <p:spPr/>
      </p:sp>
      <p:sp>
        <p:nvSpPr>
          <p:cNvPr id="7" name="Bildplatzhalter 6">
            <a:extLst>
              <a:ext uri="{FF2B5EF4-FFF2-40B4-BE49-F238E27FC236}">
                <a16:creationId xmlns:a16="http://schemas.microsoft.com/office/drawing/2014/main" id="{78400B75-FB83-4F47-B88A-688993966EC1}"/>
              </a:ext>
            </a:extLst>
          </p:cNvPr>
          <p:cNvSpPr>
            <a:spLocks noGrp="1"/>
          </p:cNvSpPr>
          <p:nvPr>
            <p:ph type="pic" sz="quarter" idx="13"/>
          </p:nvPr>
        </p:nvSpPr>
        <p:spPr/>
      </p:sp>
      <p:sp>
        <p:nvSpPr>
          <p:cNvPr id="14" name="Bildplatzhalter 13">
            <a:extLst>
              <a:ext uri="{FF2B5EF4-FFF2-40B4-BE49-F238E27FC236}">
                <a16:creationId xmlns:a16="http://schemas.microsoft.com/office/drawing/2014/main" id="{1C3FD3AD-804E-244F-A632-E429D1D6E300}"/>
              </a:ext>
            </a:extLst>
          </p:cNvPr>
          <p:cNvSpPr>
            <a:spLocks noGrp="1"/>
          </p:cNvSpPr>
          <p:nvPr>
            <p:ph type="pic" sz="quarter" idx="14"/>
          </p:nvPr>
        </p:nvSpPr>
        <p:spPr/>
      </p:sp>
      <p:sp>
        <p:nvSpPr>
          <p:cNvPr id="15" name="Bildplatzhalter 14">
            <a:extLst>
              <a:ext uri="{FF2B5EF4-FFF2-40B4-BE49-F238E27FC236}">
                <a16:creationId xmlns:a16="http://schemas.microsoft.com/office/drawing/2014/main" id="{EDBEED8C-C5A9-6749-995C-43606C2F547A}"/>
              </a:ext>
            </a:extLst>
          </p:cNvPr>
          <p:cNvSpPr>
            <a:spLocks noGrp="1"/>
          </p:cNvSpPr>
          <p:nvPr>
            <p:ph type="pic" sz="quarter" idx="15"/>
          </p:nvPr>
        </p:nvSpPr>
        <p:spPr/>
      </p:sp>
    </p:spTree>
    <p:extLst>
      <p:ext uri="{BB962C8B-B14F-4D97-AF65-F5344CB8AC3E}">
        <p14:creationId xmlns:p14="http://schemas.microsoft.com/office/powerpoint/2010/main" val="112538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0ACD86-B012-C94C-AFA5-7FADC167DCD8}"/>
              </a:ext>
            </a:extLst>
          </p:cNvPr>
          <p:cNvSpPr>
            <a:spLocks noGrp="1"/>
          </p:cNvSpPr>
          <p:nvPr>
            <p:ph type="sldNum" sz="quarter" idx="10"/>
          </p:nvPr>
        </p:nvSpPr>
        <p:spPr/>
        <p:txBody>
          <a:bodyPr/>
          <a:lstStyle/>
          <a:p>
            <a:fld id="{727F2A48-8E58-5441-936F-2F05626EB3ED}" type="slidenum">
              <a:rPr lang="de-DE" sz="1200" smtClean="0"/>
              <a:pPr/>
              <a:t>10</a:t>
            </a:fld>
            <a:endParaRPr lang="de-DE" sz="1200"/>
          </a:p>
        </p:txBody>
      </p:sp>
      <p:sp>
        <p:nvSpPr>
          <p:cNvPr id="6" name="Textplatzhalter 5">
            <a:extLst>
              <a:ext uri="{FF2B5EF4-FFF2-40B4-BE49-F238E27FC236}">
                <a16:creationId xmlns:a16="http://schemas.microsoft.com/office/drawing/2014/main" id="{2EB77101-A0C0-EC4D-ABF1-68D34673EECA}"/>
              </a:ext>
            </a:extLst>
          </p:cNvPr>
          <p:cNvSpPr>
            <a:spLocks noGrp="1"/>
          </p:cNvSpPr>
          <p:nvPr>
            <p:ph type="body" sz="quarter" idx="11"/>
          </p:nvPr>
        </p:nvSpPr>
        <p:spPr/>
        <p:txBody>
          <a:bodyPr>
            <a:normAutofit/>
          </a:bodyPr>
          <a:lstStyle/>
          <a:p>
            <a:r>
              <a:rPr lang="en-GB" sz="1200" dirty="0">
                <a:solidFill>
                  <a:srgbClr val="222222"/>
                </a:solidFill>
              </a:rPr>
              <a:t>50 mins</a:t>
            </a:r>
          </a:p>
        </p:txBody>
      </p:sp>
      <p:sp>
        <p:nvSpPr>
          <p:cNvPr id="7" name="Textplatzhalter 6">
            <a:extLst>
              <a:ext uri="{FF2B5EF4-FFF2-40B4-BE49-F238E27FC236}">
                <a16:creationId xmlns:a16="http://schemas.microsoft.com/office/drawing/2014/main" id="{4BDA74F2-984B-A24C-B1D2-F9F7CBC5E703}"/>
              </a:ext>
            </a:extLst>
          </p:cNvPr>
          <p:cNvSpPr>
            <a:spLocks noGrp="1"/>
          </p:cNvSpPr>
          <p:nvPr>
            <p:ph type="body" sz="quarter" idx="12"/>
          </p:nvPr>
        </p:nvSpPr>
        <p:spPr/>
        <p:txBody>
          <a:bodyPr>
            <a:normAutofit/>
          </a:bodyPr>
          <a:lstStyle/>
          <a:p>
            <a:pPr marL="0" lvl="0" indent="0">
              <a:spcAft>
                <a:spcPts val="0"/>
              </a:spcAft>
            </a:pPr>
            <a:r>
              <a:rPr lang="en-GB" sz="1200" dirty="0">
                <a:solidFill>
                  <a:srgbClr val="222222"/>
                </a:solidFill>
              </a:rPr>
              <a:t>To help teams identify challenges and weaknesses to address or improve as well as things to pull from, like opportunities and strengths of the joint Collaborative Innovation project.</a:t>
            </a:r>
          </a:p>
        </p:txBody>
      </p:sp>
      <p:sp>
        <p:nvSpPr>
          <p:cNvPr id="8" name="Textplatzhalter 7">
            <a:extLst>
              <a:ext uri="{FF2B5EF4-FFF2-40B4-BE49-F238E27FC236}">
                <a16:creationId xmlns:a16="http://schemas.microsoft.com/office/drawing/2014/main" id="{C3734269-84CC-4B4F-8F56-0D4F783A3B8C}"/>
              </a:ext>
            </a:extLst>
          </p:cNvPr>
          <p:cNvSpPr>
            <a:spLocks noGrp="1"/>
          </p:cNvSpPr>
          <p:nvPr>
            <p:ph type="body" sz="quarter" idx="13"/>
          </p:nvPr>
        </p:nvSpPr>
        <p:spPr/>
        <p:txBody>
          <a:bodyPr>
            <a:normAutofit/>
          </a:bodyPr>
          <a:lstStyle/>
          <a:p>
            <a:pPr marL="0" lvl="0" indent="0">
              <a:spcAft>
                <a:spcPts val="0"/>
              </a:spcAft>
            </a:pPr>
            <a:r>
              <a:rPr lang="en-GB" sz="1200" dirty="0">
                <a:solidFill>
                  <a:srgbClr val="222222"/>
                </a:solidFill>
              </a:rPr>
              <a:t>Public Sector – </a:t>
            </a:r>
            <a:r>
              <a:rPr lang="en-GB" sz="1200" dirty="0" err="1">
                <a:solidFill>
                  <a:srgbClr val="222222"/>
                </a:solidFill>
              </a:rPr>
              <a:t>Startup</a:t>
            </a:r>
            <a:r>
              <a:rPr lang="en-GB" sz="1200" dirty="0">
                <a:solidFill>
                  <a:srgbClr val="222222"/>
                </a:solidFill>
              </a:rPr>
              <a:t> Core Team</a:t>
            </a:r>
          </a:p>
        </p:txBody>
      </p:sp>
      <p:sp>
        <p:nvSpPr>
          <p:cNvPr id="9" name="Textplatzhalter 8">
            <a:extLst>
              <a:ext uri="{FF2B5EF4-FFF2-40B4-BE49-F238E27FC236}">
                <a16:creationId xmlns:a16="http://schemas.microsoft.com/office/drawing/2014/main" id="{B86F8DF3-A5B4-734A-9266-572501AD2674}"/>
              </a:ext>
            </a:extLst>
          </p:cNvPr>
          <p:cNvSpPr>
            <a:spLocks noGrp="1"/>
          </p:cNvSpPr>
          <p:nvPr>
            <p:ph type="body" sz="quarter" idx="14"/>
          </p:nvPr>
        </p:nvSpPr>
        <p:spPr/>
        <p:txBody>
          <a:bodyPr>
            <a:normAutofit fontScale="92500" lnSpcReduction="20000"/>
          </a:bodyPr>
          <a:lstStyle/>
          <a:p>
            <a:pPr marL="0" lvl="0" indent="0">
              <a:spcAft>
                <a:spcPts val="0"/>
              </a:spcAft>
            </a:pPr>
            <a:r>
              <a:rPr lang="en-GB" sz="1200" dirty="0">
                <a:solidFill>
                  <a:srgbClr val="222222"/>
                </a:solidFill>
              </a:rPr>
              <a:t>Remote/online:</a:t>
            </a:r>
          </a:p>
          <a:p>
            <a:pPr marL="360000" lvl="0" indent="-285750">
              <a:spcBef>
                <a:spcPts val="300"/>
              </a:spcBef>
              <a:spcAft>
                <a:spcPts val="0"/>
              </a:spcAft>
              <a:buClr>
                <a:srgbClr val="222222"/>
              </a:buClr>
              <a:buSzPts val="900"/>
              <a:buChar char="●"/>
            </a:pPr>
            <a:r>
              <a:rPr lang="en-GB" sz="1200" dirty="0">
                <a:solidFill>
                  <a:srgbClr val="222222"/>
                </a:solidFill>
              </a:rPr>
              <a:t>Shared SWOT template in a shared document</a:t>
            </a:r>
          </a:p>
          <a:p>
            <a:pPr marL="0" lvl="0" indent="0">
              <a:spcBef>
                <a:spcPts val="300"/>
              </a:spcBef>
              <a:spcAft>
                <a:spcPts val="0"/>
              </a:spcAft>
            </a:pPr>
            <a:r>
              <a:rPr lang="en-GB" sz="1200" dirty="0">
                <a:solidFill>
                  <a:srgbClr val="222222"/>
                </a:solidFill>
              </a:rPr>
              <a:t>In person:</a:t>
            </a:r>
          </a:p>
          <a:p>
            <a:pPr marL="360000" lvl="0" indent="-285750">
              <a:spcBef>
                <a:spcPts val="300"/>
              </a:spcBef>
              <a:spcAft>
                <a:spcPts val="0"/>
              </a:spcAft>
              <a:buClr>
                <a:srgbClr val="222222"/>
              </a:buClr>
              <a:buSzPts val="900"/>
              <a:buChar char="●"/>
            </a:pPr>
            <a:r>
              <a:rPr lang="en-GB" sz="1200" dirty="0">
                <a:solidFill>
                  <a:srgbClr val="222222"/>
                </a:solidFill>
              </a:rPr>
              <a:t>Post-its and pens/markers</a:t>
            </a:r>
          </a:p>
          <a:p>
            <a:pPr marL="360000" lvl="0" indent="-285750">
              <a:spcAft>
                <a:spcPts val="0"/>
              </a:spcAft>
              <a:buClr>
                <a:srgbClr val="222222"/>
              </a:buClr>
              <a:buSzPts val="900"/>
              <a:buChar char="●"/>
            </a:pPr>
            <a:r>
              <a:rPr lang="en-GB" sz="1200" dirty="0">
                <a:solidFill>
                  <a:srgbClr val="222222"/>
                </a:solidFill>
              </a:rPr>
              <a:t>SWOT analysis template </a:t>
            </a:r>
          </a:p>
          <a:p>
            <a:pPr marL="360000" lvl="0" indent="-285750">
              <a:spcBef>
                <a:spcPts val="300"/>
              </a:spcBef>
              <a:spcAft>
                <a:spcPts val="300"/>
              </a:spcAft>
              <a:buClr>
                <a:srgbClr val="222222"/>
              </a:buClr>
              <a:buSzPts val="900"/>
              <a:buChar char="●"/>
            </a:pPr>
            <a:r>
              <a:rPr lang="en-GB" sz="1200" dirty="0">
                <a:solidFill>
                  <a:srgbClr val="222222"/>
                </a:solidFill>
              </a:rPr>
              <a:t>Problem and solution information / summary templates filled in</a:t>
            </a:r>
          </a:p>
        </p:txBody>
      </p:sp>
      <p:sp>
        <p:nvSpPr>
          <p:cNvPr id="10" name="Textplatzhalter 9">
            <a:extLst>
              <a:ext uri="{FF2B5EF4-FFF2-40B4-BE49-F238E27FC236}">
                <a16:creationId xmlns:a16="http://schemas.microsoft.com/office/drawing/2014/main" id="{8923B181-FCA5-5A4F-AF50-EAEDADAEF8D0}"/>
              </a:ext>
            </a:extLst>
          </p:cNvPr>
          <p:cNvSpPr>
            <a:spLocks noGrp="1"/>
          </p:cNvSpPr>
          <p:nvPr>
            <p:ph type="body" sz="quarter" idx="15"/>
          </p:nvPr>
        </p:nvSpPr>
        <p:spPr/>
        <p:txBody>
          <a:bodyPr>
            <a:normAutofit/>
          </a:bodyPr>
          <a:lstStyle/>
          <a:p>
            <a:pPr marL="0" lvl="0" indent="0">
              <a:spcAft>
                <a:spcPts val="0"/>
              </a:spcAft>
            </a:pPr>
            <a:r>
              <a:rPr lang="en-GB" sz="1200" dirty="0">
                <a:solidFill>
                  <a:srgbClr val="222222"/>
                </a:solidFill>
              </a:rPr>
              <a:t>Early on in the project - when there is sufficient understanding of the problem that needs to be solved and the proposed solution to it.</a:t>
            </a:r>
          </a:p>
        </p:txBody>
      </p:sp>
      <p:sp>
        <p:nvSpPr>
          <p:cNvPr id="11" name="Textplatzhalter 10">
            <a:extLst>
              <a:ext uri="{FF2B5EF4-FFF2-40B4-BE49-F238E27FC236}">
                <a16:creationId xmlns:a16="http://schemas.microsoft.com/office/drawing/2014/main" id="{42A56558-E5E8-CB45-8F2F-7D20AE5D86AF}"/>
              </a:ext>
            </a:extLst>
          </p:cNvPr>
          <p:cNvSpPr>
            <a:spLocks noGrp="1"/>
          </p:cNvSpPr>
          <p:nvPr>
            <p:ph type="body" sz="quarter" idx="16"/>
          </p:nvPr>
        </p:nvSpPr>
        <p:spPr/>
        <p:txBody>
          <a:bodyPr>
            <a:normAutofit/>
          </a:bodyPr>
          <a:lstStyle/>
          <a:p>
            <a:r>
              <a:rPr lang="en-GB" sz="1200" dirty="0">
                <a:solidFill>
                  <a:srgbClr val="222222"/>
                </a:solidFill>
              </a:rPr>
              <a:t>In person or online</a:t>
            </a:r>
          </a:p>
        </p:txBody>
      </p:sp>
      <p:sp>
        <p:nvSpPr>
          <p:cNvPr id="5" name="Titel 4">
            <a:extLst>
              <a:ext uri="{FF2B5EF4-FFF2-40B4-BE49-F238E27FC236}">
                <a16:creationId xmlns:a16="http://schemas.microsoft.com/office/drawing/2014/main" id="{E44411E8-0EB2-FA46-8941-165524A4C314}"/>
              </a:ext>
            </a:extLst>
          </p:cNvPr>
          <p:cNvSpPr>
            <a:spLocks noGrp="1"/>
          </p:cNvSpPr>
          <p:nvPr>
            <p:ph type="title"/>
          </p:nvPr>
        </p:nvSpPr>
        <p:spPr>
          <a:xfrm>
            <a:off x="431642" y="420688"/>
            <a:ext cx="8280714" cy="366713"/>
          </a:xfrm>
        </p:spPr>
        <p:txBody>
          <a:bodyPr>
            <a:normAutofit/>
          </a:bodyPr>
          <a:lstStyle/>
          <a:p>
            <a:r>
              <a:rPr lang="en-AU" dirty="0"/>
              <a:t>SWOT Analysis</a:t>
            </a:r>
          </a:p>
        </p:txBody>
      </p:sp>
    </p:spTree>
    <p:extLst>
      <p:ext uri="{BB962C8B-B14F-4D97-AF65-F5344CB8AC3E}">
        <p14:creationId xmlns:p14="http://schemas.microsoft.com/office/powerpoint/2010/main" val="219712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401" name="Google Shape;401;p5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SWOT Analysis</a:t>
            </a:r>
            <a:endParaRPr sz="1400" dirty="0"/>
          </a:p>
        </p:txBody>
      </p:sp>
      <p:sp>
        <p:nvSpPr>
          <p:cNvPr id="402" name="Google Shape;402;p57"/>
          <p:cNvSpPr/>
          <p:nvPr/>
        </p:nvSpPr>
        <p:spPr>
          <a:xfrm>
            <a:off x="398600" y="10775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403" name="Google Shape;403;p57"/>
          <p:cNvSpPr txBox="1"/>
          <p:nvPr/>
        </p:nvSpPr>
        <p:spPr>
          <a:xfrm>
            <a:off x="824650" y="1039250"/>
            <a:ext cx="3962700" cy="22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Get into groups</a:t>
            </a:r>
            <a:endParaRPr sz="1200" b="1" dirty="0">
              <a:solidFill>
                <a:schemeClr val="tx1"/>
              </a:solidFill>
            </a:endParaRPr>
          </a:p>
          <a:p>
            <a:pPr marL="0" lvl="0" indent="0" algn="l" rtl="0">
              <a:spcBef>
                <a:spcPts val="500"/>
              </a:spcBef>
              <a:spcAft>
                <a:spcPts val="0"/>
              </a:spcAft>
              <a:buNone/>
            </a:pPr>
            <a:r>
              <a:rPr lang="en-GB" sz="1000" dirty="0">
                <a:solidFill>
                  <a:schemeClr val="tx1"/>
                </a:solidFill>
              </a:rPr>
              <a:t>Each startup will need to sit at their own table/breakout room with 1-2 people from the public sector organisation.</a:t>
            </a:r>
            <a:endParaRPr sz="1000" dirty="0">
              <a:solidFill>
                <a:schemeClr val="tx1"/>
              </a:solidFill>
            </a:endParaRPr>
          </a:p>
          <a:p>
            <a:pPr marL="0" lvl="0" indent="0" algn="l" rtl="0">
              <a:spcBef>
                <a:spcPts val="500"/>
              </a:spcBef>
              <a:spcAft>
                <a:spcPts val="0"/>
              </a:spcAft>
              <a:buNone/>
            </a:pPr>
            <a:r>
              <a:rPr lang="en-GB" sz="1000" dirty="0">
                <a:solidFill>
                  <a:schemeClr val="tx1"/>
                </a:solidFill>
              </a:rPr>
              <a:t>For reference:</a:t>
            </a:r>
            <a:endParaRPr sz="1000" dirty="0">
              <a:solidFill>
                <a:schemeClr val="tx1"/>
              </a:solidFill>
            </a:endParaRPr>
          </a:p>
          <a:p>
            <a:pPr marL="457200" lvl="0" indent="-292100" algn="l" rtl="0">
              <a:spcBef>
                <a:spcPts val="500"/>
              </a:spcBef>
              <a:spcAft>
                <a:spcPts val="0"/>
              </a:spcAft>
              <a:buSzPts val="1000"/>
              <a:buChar char="●"/>
            </a:pPr>
            <a:r>
              <a:rPr lang="en-GB" sz="1000" dirty="0">
                <a:solidFill>
                  <a:schemeClr val="tx1"/>
                </a:solidFill>
              </a:rPr>
              <a:t>Public sector: bring a copy of your summary sheets and past session materials.</a:t>
            </a:r>
            <a:endParaRPr sz="1000" dirty="0">
              <a:solidFill>
                <a:schemeClr val="tx1"/>
              </a:solidFill>
            </a:endParaRPr>
          </a:p>
          <a:p>
            <a:pPr marL="457200" lvl="0" indent="-292100" algn="l" rtl="0">
              <a:spcBef>
                <a:spcPts val="0"/>
              </a:spcBef>
              <a:spcAft>
                <a:spcPts val="0"/>
              </a:spcAft>
              <a:buSzPts val="1000"/>
              <a:buChar char="●"/>
            </a:pPr>
            <a:r>
              <a:rPr lang="en-GB" sz="1000" dirty="0">
                <a:solidFill>
                  <a:schemeClr val="tx1"/>
                </a:solidFill>
              </a:rPr>
              <a:t>Startups: have your summary sheets ready and previous session materials to refer to.</a:t>
            </a:r>
            <a:endParaRPr sz="1000" dirty="0">
              <a:solidFill>
                <a:schemeClr val="tx1"/>
              </a:solidFill>
            </a:endParaRPr>
          </a:p>
          <a:p>
            <a:pPr marL="0" lvl="0" indent="0" algn="l" rtl="0">
              <a:spcBef>
                <a:spcPts val="500"/>
              </a:spcBef>
              <a:spcAft>
                <a:spcPts val="500"/>
              </a:spcAft>
              <a:buNone/>
            </a:pPr>
            <a:r>
              <a:rPr lang="en-GB" sz="1000" dirty="0">
                <a:solidFill>
                  <a:schemeClr val="tx1"/>
                </a:solidFill>
              </a:rPr>
              <a:t>Each team should also have a SWOT analysis template.</a:t>
            </a:r>
            <a:endParaRPr sz="1000" dirty="0">
              <a:solidFill>
                <a:schemeClr val="tx1"/>
              </a:solidFill>
            </a:endParaRPr>
          </a:p>
        </p:txBody>
      </p:sp>
      <p:sp>
        <p:nvSpPr>
          <p:cNvPr id="405" name="Google Shape;405;p57"/>
          <p:cNvSpPr/>
          <p:nvPr/>
        </p:nvSpPr>
        <p:spPr>
          <a:xfrm>
            <a:off x="398600" y="32012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sp>
        <p:nvSpPr>
          <p:cNvPr id="406" name="Google Shape;406;p57"/>
          <p:cNvSpPr txBox="1"/>
          <p:nvPr/>
        </p:nvSpPr>
        <p:spPr>
          <a:xfrm>
            <a:off x="824650" y="3140375"/>
            <a:ext cx="3962700" cy="18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Identify things for the first quadrant: Strengths.</a:t>
            </a:r>
            <a:endParaRPr sz="1200" b="1" dirty="0">
              <a:solidFill>
                <a:schemeClr val="tx1"/>
              </a:solidFill>
            </a:endParaRPr>
          </a:p>
          <a:p>
            <a:pPr marL="457200" lvl="0" indent="-292100" algn="l" rtl="0">
              <a:spcBef>
                <a:spcPts val="500"/>
              </a:spcBef>
              <a:spcAft>
                <a:spcPts val="0"/>
              </a:spcAft>
              <a:buSzPts val="1000"/>
              <a:buChar char="●"/>
            </a:pPr>
            <a:r>
              <a:rPr lang="en-GB" sz="1000" b="1" dirty="0">
                <a:solidFill>
                  <a:schemeClr val="tx1"/>
                </a:solidFill>
              </a:rPr>
              <a:t>5-10 mins - Do this individually </a:t>
            </a:r>
            <a:endParaRPr sz="1000" b="1" dirty="0">
              <a:solidFill>
                <a:schemeClr val="tx1"/>
              </a:solidFill>
            </a:endParaRPr>
          </a:p>
          <a:p>
            <a:pPr marL="457200" lvl="0" indent="0" algn="l" rtl="0">
              <a:spcBef>
                <a:spcPts val="500"/>
              </a:spcBef>
              <a:spcAft>
                <a:spcPts val="0"/>
              </a:spcAft>
              <a:buNone/>
            </a:pPr>
            <a:r>
              <a:rPr lang="en-GB" sz="1000" dirty="0">
                <a:solidFill>
                  <a:schemeClr val="tx1"/>
                </a:solidFill>
              </a:rPr>
              <a:t>You can review and think about what you learned about the problem and what you know about the potential solutions to identify questions you have, gaps etc.</a:t>
            </a:r>
            <a:endParaRPr sz="1000" dirty="0">
              <a:solidFill>
                <a:schemeClr val="tx1"/>
              </a:solidFill>
            </a:endParaRPr>
          </a:p>
          <a:p>
            <a:pPr marL="457200" lvl="0" indent="-292100" algn="l" rtl="0">
              <a:spcBef>
                <a:spcPts val="500"/>
              </a:spcBef>
              <a:spcAft>
                <a:spcPts val="0"/>
              </a:spcAft>
              <a:buSzPts val="1000"/>
              <a:buChar char="●"/>
            </a:pPr>
            <a:r>
              <a:rPr lang="en-GB" sz="1000" b="1" dirty="0">
                <a:solidFill>
                  <a:schemeClr val="tx1"/>
                </a:solidFill>
              </a:rPr>
              <a:t>5 mins - Everyone shares</a:t>
            </a:r>
            <a:r>
              <a:rPr lang="en-GB" sz="1000" dirty="0">
                <a:solidFill>
                  <a:schemeClr val="tx1"/>
                </a:solidFill>
              </a:rPr>
              <a:t> what they have jotted down for that quadrant and group or combine similar thoughts..</a:t>
            </a:r>
            <a:endParaRPr sz="1000" dirty="0">
              <a:solidFill>
                <a:schemeClr val="tx1"/>
              </a:solidFill>
            </a:endParaRPr>
          </a:p>
          <a:p>
            <a:pPr marL="0" lvl="0" indent="0" algn="l" rtl="0">
              <a:spcBef>
                <a:spcPts val="500"/>
              </a:spcBef>
              <a:spcAft>
                <a:spcPts val="0"/>
              </a:spcAft>
              <a:buNone/>
            </a:pPr>
            <a:endParaRPr sz="1200" b="1" dirty="0">
              <a:solidFill>
                <a:schemeClr val="tx1"/>
              </a:solidFill>
            </a:endParaRPr>
          </a:p>
          <a:p>
            <a:pPr marL="0" lvl="0" indent="0" algn="l" rtl="0">
              <a:spcBef>
                <a:spcPts val="500"/>
              </a:spcBef>
              <a:spcAft>
                <a:spcPts val="500"/>
              </a:spcAft>
              <a:buNone/>
            </a:pPr>
            <a:endParaRPr sz="1000" dirty="0">
              <a:solidFill>
                <a:schemeClr val="tx1"/>
              </a:solidFill>
            </a:endParaRPr>
          </a:p>
        </p:txBody>
      </p:sp>
      <p:sp>
        <p:nvSpPr>
          <p:cNvPr id="407" name="Google Shape;407;p57"/>
          <p:cNvSpPr/>
          <p:nvPr/>
        </p:nvSpPr>
        <p:spPr>
          <a:xfrm>
            <a:off x="5079800" y="11384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3</a:t>
            </a:r>
            <a:endParaRPr b="1">
              <a:solidFill>
                <a:schemeClr val="tx1"/>
              </a:solidFill>
            </a:endParaRPr>
          </a:p>
        </p:txBody>
      </p:sp>
      <p:sp>
        <p:nvSpPr>
          <p:cNvPr id="408" name="Google Shape;408;p57"/>
          <p:cNvSpPr txBox="1"/>
          <p:nvPr/>
        </p:nvSpPr>
        <p:spPr>
          <a:xfrm>
            <a:off x="5557875" y="1077575"/>
            <a:ext cx="2858700" cy="5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500"/>
              </a:spcAft>
              <a:buNone/>
            </a:pPr>
            <a:r>
              <a:rPr lang="en-GB" sz="1200" b="1" dirty="0">
                <a:solidFill>
                  <a:schemeClr val="tx1"/>
                </a:solidFill>
              </a:rPr>
              <a:t>Repeat step 2 with the rest of the quadrants until it’s all completed</a:t>
            </a:r>
            <a:endParaRPr sz="1200" dirty="0">
              <a:solidFill>
                <a:schemeClr val="tx1"/>
              </a:solidFill>
            </a:endParaRPr>
          </a:p>
        </p:txBody>
      </p:sp>
      <p:sp>
        <p:nvSpPr>
          <p:cNvPr id="409" name="Google Shape;409;p57"/>
          <p:cNvSpPr txBox="1"/>
          <p:nvPr/>
        </p:nvSpPr>
        <p:spPr>
          <a:xfrm>
            <a:off x="454221" y="647675"/>
            <a:ext cx="18876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500"/>
              </a:spcAft>
              <a:buNone/>
            </a:pPr>
            <a:r>
              <a:rPr lang="en-GB" sz="1050" dirty="0">
                <a:solidFill>
                  <a:schemeClr val="tx1"/>
                </a:solidFill>
              </a:rPr>
              <a:t>Total time: 50-60 mins</a:t>
            </a:r>
            <a:endParaRPr sz="1050" dirty="0">
              <a:solidFill>
                <a:schemeClr val="tx1"/>
              </a:solidFill>
            </a:endParaRPr>
          </a:p>
        </p:txBody>
      </p:sp>
      <p:pic>
        <p:nvPicPr>
          <p:cNvPr id="12" name="Grafik 11">
            <a:extLst>
              <a:ext uri="{FF2B5EF4-FFF2-40B4-BE49-F238E27FC236}">
                <a16:creationId xmlns:a16="http://schemas.microsoft.com/office/drawing/2014/main" id="{CDAEAA8F-EAFC-C941-9D5D-7132DD096C74}"/>
              </a:ext>
            </a:extLst>
          </p:cNvPr>
          <p:cNvPicPr>
            <a:picLocks noChangeAspect="1"/>
          </p:cNvPicPr>
          <p:nvPr/>
        </p:nvPicPr>
        <p:blipFill>
          <a:blip r:embed="rId3"/>
          <a:stretch>
            <a:fillRect/>
          </a:stretch>
        </p:blipFill>
        <p:spPr>
          <a:xfrm>
            <a:off x="5258300" y="2532275"/>
            <a:ext cx="3413123" cy="1573349"/>
          </a:xfrm>
          <a:prstGeom prst="rect">
            <a:avLst/>
          </a:prstGeom>
          <a:ln>
            <a:solidFill>
              <a:schemeClr val="tx1"/>
            </a:solidFill>
          </a:ln>
        </p:spPr>
      </p:pic>
    </p:spTree>
    <p:extLst>
      <p:ext uri="{BB962C8B-B14F-4D97-AF65-F5344CB8AC3E}">
        <p14:creationId xmlns:p14="http://schemas.microsoft.com/office/powerpoint/2010/main" val="20248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15" name="Google Shape;415;p5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SWOT Analysis</a:t>
            </a:r>
            <a:endParaRPr/>
          </a:p>
        </p:txBody>
      </p:sp>
      <p:sp>
        <p:nvSpPr>
          <p:cNvPr id="418" name="Google Shape;418;p58"/>
          <p:cNvSpPr txBox="1"/>
          <p:nvPr/>
        </p:nvSpPr>
        <p:spPr>
          <a:xfrm>
            <a:off x="6841450" y="1254600"/>
            <a:ext cx="2062500" cy="10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dirty="0"/>
          </a:p>
        </p:txBody>
      </p:sp>
      <p:pic>
        <p:nvPicPr>
          <p:cNvPr id="13" name="Grafik 12">
            <a:extLst>
              <a:ext uri="{FF2B5EF4-FFF2-40B4-BE49-F238E27FC236}">
                <a16:creationId xmlns:a16="http://schemas.microsoft.com/office/drawing/2014/main" id="{56DDBAA1-5D74-B44F-98FB-3E37E77054F0}"/>
              </a:ext>
            </a:extLst>
          </p:cNvPr>
          <p:cNvPicPr>
            <a:picLocks noChangeAspect="1"/>
          </p:cNvPicPr>
          <p:nvPr/>
        </p:nvPicPr>
        <p:blipFill>
          <a:blip r:embed="rId3"/>
          <a:stretch>
            <a:fillRect/>
          </a:stretch>
        </p:blipFill>
        <p:spPr>
          <a:xfrm>
            <a:off x="739266" y="1342350"/>
            <a:ext cx="5594339" cy="2578825"/>
          </a:xfrm>
          <a:prstGeom prst="rect">
            <a:avLst/>
          </a:prstGeom>
          <a:ln>
            <a:solidFill>
              <a:schemeClr val="tx1"/>
            </a:solidFill>
          </a:ln>
        </p:spPr>
      </p:pic>
      <p:grpSp>
        <p:nvGrpSpPr>
          <p:cNvPr id="14" name="Gruppieren 13">
            <a:extLst>
              <a:ext uri="{FF2B5EF4-FFF2-40B4-BE49-F238E27FC236}">
                <a16:creationId xmlns:a16="http://schemas.microsoft.com/office/drawing/2014/main" id="{5B724758-09BA-3F4C-8F60-5A6D99E8D5D2}"/>
              </a:ext>
            </a:extLst>
          </p:cNvPr>
          <p:cNvGrpSpPr/>
          <p:nvPr/>
        </p:nvGrpSpPr>
        <p:grpSpPr>
          <a:xfrm>
            <a:off x="6587316" y="883370"/>
            <a:ext cx="2316634" cy="3700156"/>
            <a:chOff x="6718328" y="912495"/>
            <a:chExt cx="2316634" cy="3700156"/>
          </a:xfrm>
        </p:grpSpPr>
        <p:sp>
          <p:nvSpPr>
            <p:cNvPr id="15" name="Abgerundetes Rechteck 14">
              <a:extLst>
                <a:ext uri="{FF2B5EF4-FFF2-40B4-BE49-F238E27FC236}">
                  <a16:creationId xmlns:a16="http://schemas.microsoft.com/office/drawing/2014/main" id="{47B610CA-03C3-9441-838E-663739698571}"/>
                </a:ext>
              </a:extLst>
            </p:cNvPr>
            <p:cNvSpPr/>
            <p:nvPr/>
          </p:nvSpPr>
          <p:spPr>
            <a:xfrm>
              <a:off x="6718328" y="912495"/>
              <a:ext cx="2316634" cy="3700156"/>
            </a:xfrm>
            <a:prstGeom prst="roundRect">
              <a:avLst>
                <a:gd name="adj" fmla="val 78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Google Shape;405;p55">
              <a:extLst>
                <a:ext uri="{FF2B5EF4-FFF2-40B4-BE49-F238E27FC236}">
                  <a16:creationId xmlns:a16="http://schemas.microsoft.com/office/drawing/2014/main" id="{465637FA-5BDE-864E-9E28-A883D5E1B449}"/>
                </a:ext>
              </a:extLst>
            </p:cNvPr>
            <p:cNvSpPr txBox="1"/>
            <p:nvPr/>
          </p:nvSpPr>
          <p:spPr>
            <a:xfrm>
              <a:off x="6865282" y="1076687"/>
              <a:ext cx="1981800"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use these templates</a:t>
              </a:r>
              <a:endParaRPr sz="900" b="1" dirty="0"/>
            </a:p>
          </p:txBody>
        </p:sp>
        <p:sp>
          <p:nvSpPr>
            <p:cNvPr id="17" name="Google Shape;406;p55">
              <a:extLst>
                <a:ext uri="{FF2B5EF4-FFF2-40B4-BE49-F238E27FC236}">
                  <a16:creationId xmlns:a16="http://schemas.microsoft.com/office/drawing/2014/main" id="{7103DF68-BABD-7948-8FF7-87C52FC7E8D6}"/>
                </a:ext>
              </a:extLst>
            </p:cNvPr>
            <p:cNvSpPr txBox="1"/>
            <p:nvPr/>
          </p:nvSpPr>
          <p:spPr>
            <a:xfrm>
              <a:off x="6865282" y="1301462"/>
              <a:ext cx="2062500" cy="1024800"/>
            </a:xfrm>
            <a:prstGeom prst="rect">
              <a:avLst/>
            </a:prstGeom>
            <a:noFill/>
            <a:ln>
              <a:noFill/>
            </a:ln>
          </p:spPr>
          <p:txBody>
            <a:bodyPr spcFirstLastPara="1" wrap="square" lIns="91425" tIns="91425" rIns="91425" bIns="91425" anchor="t" anchorCtr="0">
              <a:noAutofit/>
            </a:bodyPr>
            <a:lstStyle/>
            <a:p>
              <a:pPr lvl="0">
                <a:lnSpc>
                  <a:spcPct val="115000"/>
                </a:lnSpc>
              </a:pPr>
              <a:r>
                <a:rPr lang="en-GB" sz="900" dirty="0"/>
                <a:t>You can print, use digitally or even draw up the SWOT matrix on paper or on whiteboard. </a:t>
              </a:r>
            </a:p>
            <a:p>
              <a:pPr lvl="0">
                <a:lnSpc>
                  <a:spcPct val="115000"/>
                </a:lnSpc>
              </a:pPr>
              <a:r>
                <a:rPr lang="en-GB" sz="900" dirty="0"/>
                <a:t>This is used to help teams do a SWOT analysis.</a:t>
              </a:r>
            </a:p>
          </p:txBody>
        </p:sp>
        <p:sp>
          <p:nvSpPr>
            <p:cNvPr id="18" name="Google Shape;407;p55">
              <a:extLst>
                <a:ext uri="{FF2B5EF4-FFF2-40B4-BE49-F238E27FC236}">
                  <a16:creationId xmlns:a16="http://schemas.microsoft.com/office/drawing/2014/main" id="{04D1FB23-59F4-DE45-9D69-711C8BC865F8}"/>
                </a:ext>
              </a:extLst>
            </p:cNvPr>
            <p:cNvSpPr txBox="1"/>
            <p:nvPr/>
          </p:nvSpPr>
          <p:spPr>
            <a:xfrm>
              <a:off x="7323382" y="2467862"/>
              <a:ext cx="1637400" cy="11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print</a:t>
              </a:r>
              <a:endParaRPr sz="900" b="1" dirty="0"/>
            </a:p>
            <a:p>
              <a:pPr lvl="0"/>
              <a:r>
                <a:rPr lang="en-GB" sz="900" dirty="0"/>
                <a:t>A3 or A2 size.</a:t>
              </a:r>
            </a:p>
          </p:txBody>
        </p:sp>
        <p:sp>
          <p:nvSpPr>
            <p:cNvPr id="19" name="Google Shape;408;p55">
              <a:extLst>
                <a:ext uri="{FF2B5EF4-FFF2-40B4-BE49-F238E27FC236}">
                  <a16:creationId xmlns:a16="http://schemas.microsoft.com/office/drawing/2014/main" id="{9BA08731-8C22-E145-ADE8-94AFD42804AC}"/>
                </a:ext>
              </a:extLst>
            </p:cNvPr>
            <p:cNvSpPr txBox="1"/>
            <p:nvPr/>
          </p:nvSpPr>
          <p:spPr>
            <a:xfrm>
              <a:off x="7290257" y="3154436"/>
              <a:ext cx="16374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Use it on the computer</a:t>
              </a:r>
              <a:endParaRPr sz="900" b="1" dirty="0"/>
            </a:p>
            <a:p>
              <a:pPr lvl="0"/>
              <a:r>
                <a:rPr lang="en-GB" sz="900" dirty="0"/>
                <a:t>Copy the template page into a new document to share with participants to fill out.</a:t>
              </a:r>
            </a:p>
          </p:txBody>
        </p:sp>
        <p:pic>
          <p:nvPicPr>
            <p:cNvPr id="20" name="Google Shape;409;p55">
              <a:extLst>
                <a:ext uri="{FF2B5EF4-FFF2-40B4-BE49-F238E27FC236}">
                  <a16:creationId xmlns:a16="http://schemas.microsoft.com/office/drawing/2014/main" id="{40019EFA-8E66-9044-846E-583E6BD12F50}"/>
                </a:ext>
              </a:extLst>
            </p:cNvPr>
            <p:cNvPicPr preferRelativeResize="0"/>
            <p:nvPr/>
          </p:nvPicPr>
          <p:blipFill>
            <a:blip r:embed="rId4">
              <a:alphaModFix/>
            </a:blip>
            <a:stretch>
              <a:fillRect/>
            </a:stretch>
          </p:blipFill>
          <p:spPr>
            <a:xfrm>
              <a:off x="6895607" y="2503287"/>
              <a:ext cx="429900" cy="429900"/>
            </a:xfrm>
            <a:prstGeom prst="rect">
              <a:avLst/>
            </a:prstGeom>
            <a:noFill/>
            <a:ln>
              <a:noFill/>
            </a:ln>
          </p:spPr>
        </p:pic>
        <p:pic>
          <p:nvPicPr>
            <p:cNvPr id="21" name="Google Shape;410;p55">
              <a:extLst>
                <a:ext uri="{FF2B5EF4-FFF2-40B4-BE49-F238E27FC236}">
                  <a16:creationId xmlns:a16="http://schemas.microsoft.com/office/drawing/2014/main" id="{DBB1E730-B636-084C-8739-51DBCEE60227}"/>
                </a:ext>
              </a:extLst>
            </p:cNvPr>
            <p:cNvPicPr preferRelativeResize="0"/>
            <p:nvPr/>
          </p:nvPicPr>
          <p:blipFill>
            <a:blip r:embed="rId5">
              <a:alphaModFix/>
            </a:blip>
            <a:stretch>
              <a:fillRect/>
            </a:stretch>
          </p:blipFill>
          <p:spPr>
            <a:xfrm>
              <a:off x="6918707" y="3213429"/>
              <a:ext cx="383700" cy="383700"/>
            </a:xfrm>
            <a:prstGeom prst="rect">
              <a:avLst/>
            </a:prstGeom>
            <a:noFill/>
            <a:ln>
              <a:noFill/>
            </a:ln>
          </p:spPr>
        </p:pic>
      </p:grpSp>
    </p:spTree>
    <p:extLst>
      <p:ext uri="{BB962C8B-B14F-4D97-AF65-F5344CB8AC3E}">
        <p14:creationId xmlns:p14="http://schemas.microsoft.com/office/powerpoint/2010/main" val="164014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429" name="Google Shape;429;p59"/>
          <p:cNvSpPr txBox="1">
            <a:spLocks noGrp="1"/>
          </p:cNvSpPr>
          <p:nvPr>
            <p:ph type="title"/>
          </p:nvPr>
        </p:nvSpPr>
        <p:spPr>
          <a:xfrm>
            <a:off x="265700" y="173275"/>
            <a:ext cx="4623900" cy="4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t>SWOT Analysis</a:t>
            </a:r>
            <a:endParaRPr sz="1800" dirty="0"/>
          </a:p>
        </p:txBody>
      </p:sp>
      <p:sp>
        <p:nvSpPr>
          <p:cNvPr id="430" name="Google Shape;430;p59"/>
          <p:cNvSpPr/>
          <p:nvPr/>
        </p:nvSpPr>
        <p:spPr>
          <a:xfrm>
            <a:off x="174425" y="652800"/>
            <a:ext cx="4460450" cy="19761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b="1">
                <a:solidFill>
                  <a:schemeClr val="tx1"/>
                </a:solidFill>
              </a:rPr>
              <a:t>Strengths</a:t>
            </a:r>
            <a:endParaRPr sz="1000" b="1">
              <a:solidFill>
                <a:schemeClr val="tx1"/>
              </a:solidFill>
            </a:endParaRPr>
          </a:p>
          <a:p>
            <a:pPr marL="0" lvl="0" indent="0" algn="l" rtl="0">
              <a:lnSpc>
                <a:spcPct val="115000"/>
              </a:lnSpc>
              <a:spcBef>
                <a:spcPts val="0"/>
              </a:spcBef>
              <a:spcAft>
                <a:spcPts val="0"/>
              </a:spcAft>
              <a:buNone/>
            </a:pPr>
            <a:endParaRPr sz="900">
              <a:solidFill>
                <a:schemeClr val="tx1"/>
              </a:solidFill>
            </a:endParaRPr>
          </a:p>
          <a:p>
            <a:pPr marL="0" lvl="0" indent="0" algn="l" rtl="0">
              <a:spcBef>
                <a:spcPts val="0"/>
              </a:spcBef>
              <a:spcAft>
                <a:spcPts val="0"/>
              </a:spcAft>
              <a:buNone/>
            </a:pPr>
            <a:endParaRPr sz="1000">
              <a:solidFill>
                <a:schemeClr val="tx1"/>
              </a:solidFill>
            </a:endParaRPr>
          </a:p>
        </p:txBody>
      </p:sp>
      <p:sp>
        <p:nvSpPr>
          <p:cNvPr id="431" name="Google Shape;431;p59"/>
          <p:cNvSpPr/>
          <p:nvPr/>
        </p:nvSpPr>
        <p:spPr>
          <a:xfrm>
            <a:off x="174425" y="2704807"/>
            <a:ext cx="4460450" cy="19761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b="1">
                <a:solidFill>
                  <a:schemeClr val="tx1"/>
                </a:solidFill>
              </a:rPr>
              <a:t>Opportunities</a:t>
            </a:r>
            <a:endParaRPr sz="1000" b="1">
              <a:solidFill>
                <a:schemeClr val="tx1"/>
              </a:solidFill>
            </a:endParaRPr>
          </a:p>
          <a:p>
            <a:pPr marL="0" lvl="0" indent="0" algn="l" rtl="0">
              <a:lnSpc>
                <a:spcPct val="115000"/>
              </a:lnSpc>
              <a:spcBef>
                <a:spcPts val="0"/>
              </a:spcBef>
              <a:spcAft>
                <a:spcPts val="0"/>
              </a:spcAft>
              <a:buNone/>
            </a:pPr>
            <a:endParaRPr sz="900">
              <a:solidFill>
                <a:schemeClr val="tx1"/>
              </a:solidFill>
            </a:endParaRPr>
          </a:p>
          <a:p>
            <a:pPr marL="0" lvl="0" indent="0" algn="l" rtl="0">
              <a:spcBef>
                <a:spcPts val="0"/>
              </a:spcBef>
              <a:spcAft>
                <a:spcPts val="0"/>
              </a:spcAft>
              <a:buNone/>
            </a:pPr>
            <a:endParaRPr sz="1000">
              <a:solidFill>
                <a:schemeClr val="tx1"/>
              </a:solidFill>
            </a:endParaRPr>
          </a:p>
        </p:txBody>
      </p:sp>
      <p:sp>
        <p:nvSpPr>
          <p:cNvPr id="432" name="Google Shape;432;p59"/>
          <p:cNvSpPr/>
          <p:nvPr/>
        </p:nvSpPr>
        <p:spPr>
          <a:xfrm>
            <a:off x="4711075" y="652800"/>
            <a:ext cx="4258500" cy="19761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b="1">
                <a:solidFill>
                  <a:schemeClr val="tx1"/>
                </a:solidFill>
              </a:rPr>
              <a:t>Weaknesses</a:t>
            </a:r>
            <a:endParaRPr sz="1000" b="1">
              <a:solidFill>
                <a:schemeClr val="tx1"/>
              </a:solidFill>
            </a:endParaRPr>
          </a:p>
          <a:p>
            <a:pPr marL="0" lvl="0" indent="0" algn="l" rtl="0">
              <a:lnSpc>
                <a:spcPct val="115000"/>
              </a:lnSpc>
              <a:spcBef>
                <a:spcPts val="0"/>
              </a:spcBef>
              <a:spcAft>
                <a:spcPts val="0"/>
              </a:spcAft>
              <a:buNone/>
            </a:pPr>
            <a:endParaRPr sz="900">
              <a:solidFill>
                <a:schemeClr val="tx1"/>
              </a:solidFill>
            </a:endParaRPr>
          </a:p>
          <a:p>
            <a:pPr marL="0" lvl="0" indent="0" algn="l" rtl="0">
              <a:spcBef>
                <a:spcPts val="0"/>
              </a:spcBef>
              <a:spcAft>
                <a:spcPts val="0"/>
              </a:spcAft>
              <a:buNone/>
            </a:pPr>
            <a:endParaRPr sz="1000">
              <a:solidFill>
                <a:schemeClr val="tx1"/>
              </a:solidFill>
            </a:endParaRPr>
          </a:p>
        </p:txBody>
      </p:sp>
      <p:sp>
        <p:nvSpPr>
          <p:cNvPr id="433" name="Google Shape;433;p59"/>
          <p:cNvSpPr/>
          <p:nvPr/>
        </p:nvSpPr>
        <p:spPr>
          <a:xfrm>
            <a:off x="4711075" y="2704807"/>
            <a:ext cx="4258500" cy="19761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b="1">
                <a:solidFill>
                  <a:schemeClr val="tx1"/>
                </a:solidFill>
              </a:rPr>
              <a:t>Threats</a:t>
            </a:r>
            <a:endParaRPr sz="1000" b="1">
              <a:solidFill>
                <a:schemeClr val="tx1"/>
              </a:solidFill>
            </a:endParaRPr>
          </a:p>
          <a:p>
            <a:pPr marL="0" lvl="0" indent="0" algn="l" rtl="0">
              <a:lnSpc>
                <a:spcPct val="115000"/>
              </a:lnSpc>
              <a:spcBef>
                <a:spcPts val="0"/>
              </a:spcBef>
              <a:spcAft>
                <a:spcPts val="0"/>
              </a:spcAft>
              <a:buNone/>
            </a:pPr>
            <a:endParaRPr sz="900">
              <a:solidFill>
                <a:schemeClr val="tx1"/>
              </a:solidFill>
            </a:endParaRPr>
          </a:p>
          <a:p>
            <a:pPr marL="0" lvl="0" indent="0" algn="l" rtl="0">
              <a:spcBef>
                <a:spcPts val="0"/>
              </a:spcBef>
              <a:spcAft>
                <a:spcPts val="0"/>
              </a:spcAft>
              <a:buNone/>
            </a:pPr>
            <a:endParaRPr sz="1000">
              <a:solidFill>
                <a:schemeClr val="tx1"/>
              </a:solidFill>
            </a:endParaRPr>
          </a:p>
        </p:txBody>
      </p:sp>
      <p:sp>
        <p:nvSpPr>
          <p:cNvPr id="434" name="Google Shape;434;p59"/>
          <p:cNvSpPr txBox="1"/>
          <p:nvPr/>
        </p:nvSpPr>
        <p:spPr>
          <a:xfrm>
            <a:off x="1345300" y="676723"/>
            <a:ext cx="3275700" cy="3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i="1">
                <a:solidFill>
                  <a:schemeClr val="tx1"/>
                </a:solidFill>
              </a:rPr>
              <a:t>Things you do well. Qualities that separate you from competitors. Resources like skilled staff, tangible assets like proprietary tech etc...</a:t>
            </a:r>
            <a:endParaRPr sz="700" i="1">
              <a:solidFill>
                <a:schemeClr val="tx1"/>
              </a:solidFill>
            </a:endParaRPr>
          </a:p>
        </p:txBody>
      </p:sp>
      <p:sp>
        <p:nvSpPr>
          <p:cNvPr id="435" name="Google Shape;435;p59"/>
          <p:cNvSpPr txBox="1"/>
          <p:nvPr/>
        </p:nvSpPr>
        <p:spPr>
          <a:xfrm>
            <a:off x="5617675" y="676725"/>
            <a:ext cx="3381000" cy="3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i="1">
                <a:solidFill>
                  <a:schemeClr val="tx1"/>
                </a:solidFill>
              </a:rPr>
              <a:t>Things that are lacking and any gaps and things missing. What can you improve? </a:t>
            </a:r>
            <a:endParaRPr sz="700" i="1">
              <a:solidFill>
                <a:schemeClr val="tx1"/>
              </a:solidFill>
            </a:endParaRPr>
          </a:p>
        </p:txBody>
      </p:sp>
      <p:sp>
        <p:nvSpPr>
          <p:cNvPr id="436" name="Google Shape;436;p59"/>
          <p:cNvSpPr txBox="1"/>
          <p:nvPr/>
        </p:nvSpPr>
        <p:spPr>
          <a:xfrm>
            <a:off x="1345300" y="2740173"/>
            <a:ext cx="3275700" cy="3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i="1">
                <a:solidFill>
                  <a:schemeClr val="tx1"/>
                </a:solidFill>
              </a:rPr>
              <a:t>Emerging need for your solution, trends you can take advantage of, can any strengths be turned into opportunities?</a:t>
            </a:r>
            <a:endParaRPr sz="700" i="1">
              <a:solidFill>
                <a:schemeClr val="tx1"/>
              </a:solidFill>
            </a:endParaRPr>
          </a:p>
        </p:txBody>
      </p:sp>
      <p:sp>
        <p:nvSpPr>
          <p:cNvPr id="437" name="Google Shape;437;p59"/>
          <p:cNvSpPr txBox="1"/>
          <p:nvPr/>
        </p:nvSpPr>
        <p:spPr>
          <a:xfrm>
            <a:off x="5617675" y="2740173"/>
            <a:ext cx="3275700" cy="3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i="1">
                <a:solidFill>
                  <a:schemeClr val="tx1"/>
                </a:solidFill>
              </a:rPr>
              <a:t>What can harm you, risks, what are competitors doing, changing user needs, assumptions not tested. What threats do your weaknesses expose?</a:t>
            </a:r>
            <a:endParaRPr sz="700" i="1">
              <a:solidFill>
                <a:schemeClr val="tx1"/>
              </a:solidFill>
            </a:endParaRPr>
          </a:p>
        </p:txBody>
      </p:sp>
      <p:cxnSp>
        <p:nvCxnSpPr>
          <p:cNvPr id="438" name="Google Shape;438;p59"/>
          <p:cNvCxnSpPr/>
          <p:nvPr/>
        </p:nvCxnSpPr>
        <p:spPr>
          <a:xfrm>
            <a:off x="4669375" y="660900"/>
            <a:ext cx="0" cy="4013400"/>
          </a:xfrm>
          <a:prstGeom prst="straightConnector1">
            <a:avLst/>
          </a:prstGeom>
          <a:noFill/>
          <a:ln w="9525" cap="flat" cmpd="sng">
            <a:solidFill>
              <a:srgbClr val="999999"/>
            </a:solidFill>
            <a:prstDash val="solid"/>
            <a:round/>
            <a:headEnd type="none" w="med" len="med"/>
            <a:tailEnd type="none" w="med" len="med"/>
          </a:ln>
        </p:spPr>
      </p:cxnSp>
      <p:cxnSp>
        <p:nvCxnSpPr>
          <p:cNvPr id="439" name="Google Shape;439;p59"/>
          <p:cNvCxnSpPr>
            <a:cxnSpLocks/>
          </p:cNvCxnSpPr>
          <p:nvPr/>
        </p:nvCxnSpPr>
        <p:spPr>
          <a:xfrm>
            <a:off x="174425" y="2662750"/>
            <a:ext cx="8805225" cy="0"/>
          </a:xfrm>
          <a:prstGeom prst="straightConnector1">
            <a:avLst/>
          </a:prstGeom>
          <a:noFill/>
          <a:ln w="9525" cap="flat" cmpd="sng">
            <a:solidFill>
              <a:srgbClr val="999999"/>
            </a:solidFill>
            <a:prstDash val="solid"/>
            <a:round/>
            <a:headEnd type="none" w="med" len="med"/>
            <a:tailEnd type="none" w="med" len="med"/>
          </a:ln>
        </p:spPr>
      </p:cxnSp>
    </p:spTree>
    <p:extLst>
      <p:ext uri="{BB962C8B-B14F-4D97-AF65-F5344CB8AC3E}">
        <p14:creationId xmlns:p14="http://schemas.microsoft.com/office/powerpoint/2010/main" val="350334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01" name="Google Shape;401;p5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SWOT Analysis</a:t>
            </a:r>
            <a:endParaRPr sz="1400" dirty="0"/>
          </a:p>
        </p:txBody>
      </p:sp>
      <p:sp>
        <p:nvSpPr>
          <p:cNvPr id="402" name="Google Shape;402;p57"/>
          <p:cNvSpPr/>
          <p:nvPr/>
        </p:nvSpPr>
        <p:spPr>
          <a:xfrm>
            <a:off x="345228" y="17346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403" name="Google Shape;403;p57"/>
          <p:cNvSpPr txBox="1"/>
          <p:nvPr/>
        </p:nvSpPr>
        <p:spPr>
          <a:xfrm>
            <a:off x="771278" y="1696275"/>
            <a:ext cx="3962700" cy="22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200" b="1" dirty="0">
                <a:solidFill>
                  <a:schemeClr val="tx1"/>
                </a:solidFill>
              </a:rPr>
              <a:t>Strengths and Opportunities</a:t>
            </a:r>
          </a:p>
          <a:p>
            <a:pPr marL="0" lvl="0" indent="0" algn="l" rtl="0">
              <a:spcBef>
                <a:spcPts val="500"/>
              </a:spcBef>
              <a:spcAft>
                <a:spcPts val="0"/>
              </a:spcAft>
              <a:buNone/>
            </a:pPr>
            <a:endParaRPr lang="en-AU" sz="1200" b="1" dirty="0">
              <a:solidFill>
                <a:schemeClr val="tx1"/>
              </a:solidFill>
            </a:endParaRPr>
          </a:p>
          <a:p>
            <a:pPr marL="0" lvl="0" indent="0" algn="l" rtl="0">
              <a:spcBef>
                <a:spcPts val="500"/>
              </a:spcBef>
              <a:spcAft>
                <a:spcPts val="0"/>
              </a:spcAft>
              <a:buNone/>
            </a:pPr>
            <a:r>
              <a:rPr lang="en-AU" sz="1200" dirty="0">
                <a:solidFill>
                  <a:schemeClr val="tx1"/>
                </a:solidFill>
              </a:rPr>
              <a:t>The strengths and opportunities identified in the activity will serve as basis for the formulation of the Collaboration Goal and the Collaborative Advantage (next activity).</a:t>
            </a:r>
            <a:endParaRPr lang="en-AU" sz="1000" dirty="0">
              <a:solidFill>
                <a:schemeClr val="tx1"/>
              </a:solidFill>
            </a:endParaRPr>
          </a:p>
        </p:txBody>
      </p:sp>
      <p:sp>
        <p:nvSpPr>
          <p:cNvPr id="405" name="Google Shape;405;p57"/>
          <p:cNvSpPr/>
          <p:nvPr/>
        </p:nvSpPr>
        <p:spPr>
          <a:xfrm>
            <a:off x="4555478" y="16962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2</a:t>
            </a:r>
            <a:endParaRPr b="1" dirty="0">
              <a:solidFill>
                <a:schemeClr val="tx1"/>
              </a:solidFill>
            </a:endParaRPr>
          </a:p>
        </p:txBody>
      </p:sp>
      <p:sp>
        <p:nvSpPr>
          <p:cNvPr id="406" name="Google Shape;406;p57"/>
          <p:cNvSpPr txBox="1"/>
          <p:nvPr/>
        </p:nvSpPr>
        <p:spPr>
          <a:xfrm>
            <a:off x="4981528" y="1635450"/>
            <a:ext cx="3962700" cy="1872600"/>
          </a:xfrm>
          <a:prstGeom prst="rect">
            <a:avLst/>
          </a:prstGeom>
          <a:noFill/>
          <a:ln>
            <a:noFill/>
          </a:ln>
        </p:spPr>
        <p:txBody>
          <a:bodyPr spcFirstLastPara="1" wrap="square" lIns="91425" tIns="91425" rIns="91425" bIns="91425" anchor="t" anchorCtr="0">
            <a:noAutofit/>
          </a:bodyPr>
          <a:lstStyle/>
          <a:p>
            <a:pPr marL="0" lvl="0" indent="0" algn="l" rtl="0">
              <a:spcBef>
                <a:spcPts val="500"/>
              </a:spcBef>
              <a:spcAft>
                <a:spcPts val="0"/>
              </a:spcAft>
              <a:buNone/>
            </a:pPr>
            <a:r>
              <a:rPr lang="en-AU" sz="1200" b="1" dirty="0">
                <a:solidFill>
                  <a:schemeClr val="tx1"/>
                </a:solidFill>
              </a:rPr>
              <a:t>Weaknesses and Threats</a:t>
            </a:r>
          </a:p>
          <a:p>
            <a:pPr marL="0" lvl="0" indent="0" algn="l" rtl="0">
              <a:spcBef>
                <a:spcPts val="500"/>
              </a:spcBef>
              <a:spcAft>
                <a:spcPts val="0"/>
              </a:spcAft>
              <a:buNone/>
            </a:pPr>
            <a:endParaRPr lang="en-AU" sz="1200" b="1" dirty="0">
              <a:solidFill>
                <a:schemeClr val="tx1"/>
              </a:solidFill>
            </a:endParaRPr>
          </a:p>
          <a:p>
            <a:pPr marL="0" lvl="0" indent="0" algn="l" rtl="0">
              <a:spcBef>
                <a:spcPts val="500"/>
              </a:spcBef>
              <a:spcAft>
                <a:spcPts val="0"/>
              </a:spcAft>
              <a:buNone/>
            </a:pPr>
            <a:r>
              <a:rPr lang="en-AU" sz="1200" dirty="0">
                <a:solidFill>
                  <a:schemeClr val="tx1"/>
                </a:solidFill>
              </a:rPr>
              <a:t>The weaknesses and threats identified in the activity will serve as a supplement to the open assumptions and questions from the previous two sessions to be filled in the Solution Adaptation Backlog.</a:t>
            </a:r>
          </a:p>
          <a:p>
            <a:pPr marL="0" lvl="0" indent="0" algn="l" rtl="0">
              <a:spcBef>
                <a:spcPts val="500"/>
              </a:spcBef>
              <a:spcAft>
                <a:spcPts val="500"/>
              </a:spcAft>
              <a:buNone/>
            </a:pPr>
            <a:endParaRPr lang="en-AU" sz="1000" dirty="0">
              <a:solidFill>
                <a:schemeClr val="tx1"/>
              </a:solidFill>
            </a:endParaRPr>
          </a:p>
        </p:txBody>
      </p:sp>
    </p:spTree>
    <p:extLst>
      <p:ext uri="{BB962C8B-B14F-4D97-AF65-F5344CB8AC3E}">
        <p14:creationId xmlns:p14="http://schemas.microsoft.com/office/powerpoint/2010/main" val="94022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6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2" name="Untertitel 1">
            <a:extLst>
              <a:ext uri="{FF2B5EF4-FFF2-40B4-BE49-F238E27FC236}">
                <a16:creationId xmlns:a16="http://schemas.microsoft.com/office/drawing/2014/main" id="{826F9317-9A0B-7D4A-84E3-B767720CC17A}"/>
              </a:ext>
            </a:extLst>
          </p:cNvPr>
          <p:cNvSpPr>
            <a:spLocks noGrp="1"/>
          </p:cNvSpPr>
          <p:nvPr>
            <p:ph type="subTitle" idx="1"/>
          </p:nvPr>
        </p:nvSpPr>
        <p:spPr/>
        <p:txBody>
          <a:bodyPr/>
          <a:lstStyle/>
          <a:p>
            <a:r>
              <a:rPr lang="en-AU" dirty="0"/>
              <a:t>BREAK!</a:t>
            </a:r>
          </a:p>
        </p:txBody>
      </p:sp>
      <p:sp>
        <p:nvSpPr>
          <p:cNvPr id="3" name="Textplatzhalter 2">
            <a:extLst>
              <a:ext uri="{FF2B5EF4-FFF2-40B4-BE49-F238E27FC236}">
                <a16:creationId xmlns:a16="http://schemas.microsoft.com/office/drawing/2014/main" id="{8B947877-A6C3-E845-AEA6-5B48D3D027D4}"/>
              </a:ext>
            </a:extLst>
          </p:cNvPr>
          <p:cNvSpPr>
            <a:spLocks noGrp="1"/>
          </p:cNvSpPr>
          <p:nvPr>
            <p:ph type="body" sz="quarter" idx="11"/>
          </p:nvPr>
        </p:nvSpPr>
        <p:spPr>
          <a:xfrm>
            <a:off x="1119150" y="3175514"/>
            <a:ext cx="7032625" cy="519112"/>
          </a:xfrm>
        </p:spPr>
        <p:txBody>
          <a:bodyPr>
            <a:normAutofit/>
          </a:bodyPr>
          <a:lstStyle/>
          <a:p>
            <a:pPr algn="ctr"/>
            <a:r>
              <a:rPr lang="en-AU" dirty="0"/>
              <a:t>Get up, walk around, stretch a little and open the windows if possible!</a:t>
            </a:r>
          </a:p>
        </p:txBody>
      </p:sp>
    </p:spTree>
    <p:extLst>
      <p:ext uri="{BB962C8B-B14F-4D97-AF65-F5344CB8AC3E}">
        <p14:creationId xmlns:p14="http://schemas.microsoft.com/office/powerpoint/2010/main" val="393314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5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72" name="Google Shape;372;p5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GB" b="0" dirty="0"/>
              <a:t>Collaboration </a:t>
            </a:r>
            <a:r>
              <a:rPr lang="en-GB" dirty="0"/>
              <a:t>Goal and Advantage</a:t>
            </a:r>
            <a:endParaRPr b="0" dirty="0"/>
          </a:p>
        </p:txBody>
      </p:sp>
      <p:sp>
        <p:nvSpPr>
          <p:cNvPr id="2" name="Textplatzhalter 1">
            <a:extLst>
              <a:ext uri="{FF2B5EF4-FFF2-40B4-BE49-F238E27FC236}">
                <a16:creationId xmlns:a16="http://schemas.microsoft.com/office/drawing/2014/main" id="{459856F1-C00D-B540-A2D9-4F8A6C05FE7C}"/>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337283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0ACD86-B012-C94C-AFA5-7FADC167DCD8}"/>
              </a:ext>
            </a:extLst>
          </p:cNvPr>
          <p:cNvSpPr>
            <a:spLocks noGrp="1"/>
          </p:cNvSpPr>
          <p:nvPr>
            <p:ph type="sldNum" sz="quarter" idx="10"/>
          </p:nvPr>
        </p:nvSpPr>
        <p:spPr/>
        <p:txBody>
          <a:bodyPr/>
          <a:lstStyle/>
          <a:p>
            <a:fld id="{727F2A48-8E58-5441-936F-2F05626EB3ED}" type="slidenum">
              <a:rPr lang="de-DE" sz="1200" smtClean="0"/>
              <a:pPr/>
              <a:t>17</a:t>
            </a:fld>
            <a:endParaRPr lang="de-DE" sz="1200"/>
          </a:p>
        </p:txBody>
      </p:sp>
      <p:sp>
        <p:nvSpPr>
          <p:cNvPr id="6" name="Textplatzhalter 5">
            <a:extLst>
              <a:ext uri="{FF2B5EF4-FFF2-40B4-BE49-F238E27FC236}">
                <a16:creationId xmlns:a16="http://schemas.microsoft.com/office/drawing/2014/main" id="{2EB77101-A0C0-EC4D-ABF1-68D34673EECA}"/>
              </a:ext>
            </a:extLst>
          </p:cNvPr>
          <p:cNvSpPr>
            <a:spLocks noGrp="1"/>
          </p:cNvSpPr>
          <p:nvPr>
            <p:ph type="body" sz="quarter" idx="11"/>
          </p:nvPr>
        </p:nvSpPr>
        <p:spPr/>
        <p:txBody>
          <a:bodyPr>
            <a:normAutofit/>
          </a:bodyPr>
          <a:lstStyle/>
          <a:p>
            <a:r>
              <a:rPr lang="en-GB" sz="1200" dirty="0">
                <a:solidFill>
                  <a:srgbClr val="222222"/>
                </a:solidFill>
              </a:rPr>
              <a:t>30 mins</a:t>
            </a:r>
          </a:p>
        </p:txBody>
      </p:sp>
      <p:sp>
        <p:nvSpPr>
          <p:cNvPr id="7" name="Textplatzhalter 6">
            <a:extLst>
              <a:ext uri="{FF2B5EF4-FFF2-40B4-BE49-F238E27FC236}">
                <a16:creationId xmlns:a16="http://schemas.microsoft.com/office/drawing/2014/main" id="{4BDA74F2-984B-A24C-B1D2-F9F7CBC5E703}"/>
              </a:ext>
            </a:extLst>
          </p:cNvPr>
          <p:cNvSpPr>
            <a:spLocks noGrp="1"/>
          </p:cNvSpPr>
          <p:nvPr>
            <p:ph type="body" sz="quarter" idx="12"/>
          </p:nvPr>
        </p:nvSpPr>
        <p:spPr/>
        <p:txBody>
          <a:bodyPr>
            <a:normAutofit/>
          </a:bodyPr>
          <a:lstStyle/>
          <a:p>
            <a:pPr marL="0" lvl="0" indent="0">
              <a:spcAft>
                <a:spcPts val="0"/>
              </a:spcAft>
            </a:pPr>
            <a:r>
              <a:rPr lang="en-GB" sz="1200" dirty="0">
                <a:solidFill>
                  <a:srgbClr val="222222"/>
                </a:solidFill>
              </a:rPr>
              <a:t>To help teams identify challenges and weaknesses to address or improve as well as things to pull from, like opportunities and strengths.</a:t>
            </a:r>
          </a:p>
        </p:txBody>
      </p:sp>
      <p:sp>
        <p:nvSpPr>
          <p:cNvPr id="8" name="Textplatzhalter 7">
            <a:extLst>
              <a:ext uri="{FF2B5EF4-FFF2-40B4-BE49-F238E27FC236}">
                <a16:creationId xmlns:a16="http://schemas.microsoft.com/office/drawing/2014/main" id="{C3734269-84CC-4B4F-8F56-0D4F783A3B8C}"/>
              </a:ext>
            </a:extLst>
          </p:cNvPr>
          <p:cNvSpPr>
            <a:spLocks noGrp="1"/>
          </p:cNvSpPr>
          <p:nvPr>
            <p:ph type="body" sz="quarter" idx="13"/>
          </p:nvPr>
        </p:nvSpPr>
        <p:spPr/>
        <p:txBody>
          <a:bodyPr>
            <a:normAutofit/>
          </a:bodyPr>
          <a:lstStyle/>
          <a:p>
            <a:pPr marL="0" lvl="0" indent="0">
              <a:spcAft>
                <a:spcPts val="0"/>
              </a:spcAft>
            </a:pPr>
            <a:r>
              <a:rPr lang="en-GB" sz="1200" dirty="0">
                <a:solidFill>
                  <a:srgbClr val="222222"/>
                </a:solidFill>
              </a:rPr>
              <a:t>Public Sector –</a:t>
            </a:r>
            <a:r>
              <a:rPr lang="en-GB" sz="1200" dirty="0" err="1">
                <a:solidFill>
                  <a:srgbClr val="222222"/>
                </a:solidFill>
              </a:rPr>
              <a:t>Startup</a:t>
            </a:r>
            <a:r>
              <a:rPr lang="en-GB" sz="1200" dirty="0">
                <a:solidFill>
                  <a:srgbClr val="222222"/>
                </a:solidFill>
              </a:rPr>
              <a:t> Core Team</a:t>
            </a:r>
          </a:p>
        </p:txBody>
      </p:sp>
      <p:sp>
        <p:nvSpPr>
          <p:cNvPr id="9" name="Textplatzhalter 8">
            <a:extLst>
              <a:ext uri="{FF2B5EF4-FFF2-40B4-BE49-F238E27FC236}">
                <a16:creationId xmlns:a16="http://schemas.microsoft.com/office/drawing/2014/main" id="{B86F8DF3-A5B4-734A-9266-572501AD2674}"/>
              </a:ext>
            </a:extLst>
          </p:cNvPr>
          <p:cNvSpPr>
            <a:spLocks noGrp="1"/>
          </p:cNvSpPr>
          <p:nvPr>
            <p:ph type="body" sz="quarter" idx="14"/>
          </p:nvPr>
        </p:nvSpPr>
        <p:spPr/>
        <p:txBody>
          <a:bodyPr>
            <a:normAutofit/>
          </a:bodyPr>
          <a:lstStyle/>
          <a:p>
            <a:pPr marL="360000" lvl="0" indent="-285750">
              <a:spcBef>
                <a:spcPts val="300"/>
              </a:spcBef>
              <a:spcAft>
                <a:spcPts val="0"/>
              </a:spcAft>
              <a:buClr>
                <a:srgbClr val="222222"/>
              </a:buClr>
              <a:buSzPts val="900"/>
              <a:buChar char="●"/>
            </a:pPr>
            <a:r>
              <a:rPr lang="en-GB" sz="1200" dirty="0">
                <a:solidFill>
                  <a:srgbClr val="222222"/>
                </a:solidFill>
              </a:rPr>
              <a:t>Public Sector Challenge Summary Sheet</a:t>
            </a:r>
          </a:p>
          <a:p>
            <a:pPr marL="360000" lvl="0" indent="-285750">
              <a:spcBef>
                <a:spcPts val="300"/>
              </a:spcBef>
              <a:spcAft>
                <a:spcPts val="0"/>
              </a:spcAft>
              <a:buClr>
                <a:srgbClr val="222222"/>
              </a:buClr>
              <a:buSzPts val="900"/>
              <a:buChar char="●"/>
            </a:pPr>
            <a:r>
              <a:rPr lang="en-GB" sz="1200" dirty="0" err="1">
                <a:solidFill>
                  <a:srgbClr val="222222"/>
                </a:solidFill>
              </a:rPr>
              <a:t>Startup</a:t>
            </a:r>
            <a:r>
              <a:rPr lang="en-GB" sz="1200" dirty="0">
                <a:solidFill>
                  <a:srgbClr val="222222"/>
                </a:solidFill>
              </a:rPr>
              <a:t> Solution Summary Sheet</a:t>
            </a:r>
          </a:p>
        </p:txBody>
      </p:sp>
      <p:sp>
        <p:nvSpPr>
          <p:cNvPr id="10" name="Textplatzhalter 9">
            <a:extLst>
              <a:ext uri="{FF2B5EF4-FFF2-40B4-BE49-F238E27FC236}">
                <a16:creationId xmlns:a16="http://schemas.microsoft.com/office/drawing/2014/main" id="{8923B181-FCA5-5A4F-AF50-EAEDADAEF8D0}"/>
              </a:ext>
            </a:extLst>
          </p:cNvPr>
          <p:cNvSpPr>
            <a:spLocks noGrp="1"/>
          </p:cNvSpPr>
          <p:nvPr>
            <p:ph type="body" sz="quarter" idx="15"/>
          </p:nvPr>
        </p:nvSpPr>
        <p:spPr/>
        <p:txBody>
          <a:bodyPr>
            <a:normAutofit/>
          </a:bodyPr>
          <a:lstStyle/>
          <a:p>
            <a:pPr marL="0" lvl="0" indent="0">
              <a:spcAft>
                <a:spcPts val="0"/>
              </a:spcAft>
            </a:pPr>
            <a:r>
              <a:rPr lang="en-GB" sz="1200" dirty="0">
                <a:solidFill>
                  <a:srgbClr val="222222"/>
                </a:solidFill>
              </a:rPr>
              <a:t>After a thorough presentation and discussion of the Public Sector Challenge and the </a:t>
            </a:r>
            <a:r>
              <a:rPr lang="en-GB" sz="1200" dirty="0" err="1">
                <a:solidFill>
                  <a:srgbClr val="222222"/>
                </a:solidFill>
              </a:rPr>
              <a:t>Startup</a:t>
            </a:r>
            <a:r>
              <a:rPr lang="en-GB" sz="1200" dirty="0">
                <a:solidFill>
                  <a:srgbClr val="222222"/>
                </a:solidFill>
              </a:rPr>
              <a:t> Solution.</a:t>
            </a:r>
          </a:p>
        </p:txBody>
      </p:sp>
      <p:sp>
        <p:nvSpPr>
          <p:cNvPr id="11" name="Textplatzhalter 10">
            <a:extLst>
              <a:ext uri="{FF2B5EF4-FFF2-40B4-BE49-F238E27FC236}">
                <a16:creationId xmlns:a16="http://schemas.microsoft.com/office/drawing/2014/main" id="{42A56558-E5E8-CB45-8F2F-7D20AE5D86AF}"/>
              </a:ext>
            </a:extLst>
          </p:cNvPr>
          <p:cNvSpPr>
            <a:spLocks noGrp="1"/>
          </p:cNvSpPr>
          <p:nvPr>
            <p:ph type="body" sz="quarter" idx="16"/>
          </p:nvPr>
        </p:nvSpPr>
        <p:spPr/>
        <p:txBody>
          <a:bodyPr>
            <a:normAutofit/>
          </a:bodyPr>
          <a:lstStyle/>
          <a:p>
            <a:r>
              <a:rPr lang="en-GB" sz="1200" dirty="0">
                <a:solidFill>
                  <a:srgbClr val="222222"/>
                </a:solidFill>
              </a:rPr>
              <a:t>In person or online</a:t>
            </a:r>
          </a:p>
        </p:txBody>
      </p:sp>
      <p:sp>
        <p:nvSpPr>
          <p:cNvPr id="5" name="Titel 4">
            <a:extLst>
              <a:ext uri="{FF2B5EF4-FFF2-40B4-BE49-F238E27FC236}">
                <a16:creationId xmlns:a16="http://schemas.microsoft.com/office/drawing/2014/main" id="{E44411E8-0EB2-FA46-8941-165524A4C314}"/>
              </a:ext>
            </a:extLst>
          </p:cNvPr>
          <p:cNvSpPr>
            <a:spLocks noGrp="1"/>
          </p:cNvSpPr>
          <p:nvPr>
            <p:ph type="title"/>
          </p:nvPr>
        </p:nvSpPr>
        <p:spPr>
          <a:xfrm>
            <a:off x="431642" y="420688"/>
            <a:ext cx="8280714" cy="366713"/>
          </a:xfrm>
        </p:spPr>
        <p:txBody>
          <a:bodyPr>
            <a:normAutofit/>
          </a:bodyPr>
          <a:lstStyle/>
          <a:p>
            <a:r>
              <a:rPr lang="de-DE" dirty="0" err="1"/>
              <a:t>Collaboration</a:t>
            </a:r>
            <a:r>
              <a:rPr lang="de-DE" dirty="0"/>
              <a:t> Goal &amp; Advantage</a:t>
            </a:r>
            <a:endParaRPr lang="en-AU" dirty="0"/>
          </a:p>
        </p:txBody>
      </p:sp>
    </p:spTree>
    <p:extLst>
      <p:ext uri="{BB962C8B-B14F-4D97-AF65-F5344CB8AC3E}">
        <p14:creationId xmlns:p14="http://schemas.microsoft.com/office/powerpoint/2010/main" val="165062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92A54B6-45EB-4EB2-A402-B5A193DFD719}"/>
              </a:ext>
            </a:extLst>
          </p:cNvPr>
          <p:cNvSpPr>
            <a:spLocks noGrp="1"/>
          </p:cNvSpPr>
          <p:nvPr>
            <p:ph type="sldNum" sz="quarter" idx="10"/>
          </p:nvPr>
        </p:nvSpPr>
        <p:spPr/>
        <p:txBody>
          <a:bodyPr/>
          <a:lstStyle/>
          <a:p>
            <a:fld id="{727F2A48-8E58-5441-936F-2F05626EB3ED}" type="slidenum">
              <a:rPr lang="de-DE" smtClean="0"/>
              <a:pPr/>
              <a:t>18</a:t>
            </a:fld>
            <a:endParaRPr lang="de-DE"/>
          </a:p>
        </p:txBody>
      </p:sp>
      <p:sp>
        <p:nvSpPr>
          <p:cNvPr id="6" name="Textplatzhalter 5">
            <a:extLst>
              <a:ext uri="{FF2B5EF4-FFF2-40B4-BE49-F238E27FC236}">
                <a16:creationId xmlns:a16="http://schemas.microsoft.com/office/drawing/2014/main" id="{760DE753-708F-4211-9B26-8B4E695A213A}"/>
              </a:ext>
            </a:extLst>
          </p:cNvPr>
          <p:cNvSpPr>
            <a:spLocks noGrp="1"/>
          </p:cNvSpPr>
          <p:nvPr>
            <p:ph type="body" sz="quarter" idx="13"/>
          </p:nvPr>
        </p:nvSpPr>
        <p:spPr/>
        <p:txBody>
          <a:bodyPr>
            <a:normAutofit/>
          </a:bodyPr>
          <a:lstStyle/>
          <a:p>
            <a:r>
              <a:rPr lang="en-AU" sz="1400" dirty="0"/>
              <a:t>Based on the common understanding on the Public Sector Challenge (Session 1), the Startup solution (Session 2) and the </a:t>
            </a:r>
            <a:r>
              <a:rPr lang="en-AU" sz="1400" dirty="0" err="1"/>
              <a:t>preceeding</a:t>
            </a:r>
            <a:r>
              <a:rPr lang="en-AU" sz="1400" dirty="0"/>
              <a:t> SWOT analysis, the joint Public Sector –Startup Team can </a:t>
            </a:r>
            <a:r>
              <a:rPr lang="en-AU" sz="1400" dirty="0" err="1"/>
              <a:t>forumlate</a:t>
            </a:r>
            <a:r>
              <a:rPr lang="en-AU" sz="1400" dirty="0"/>
              <a:t> a joint Goal statement and reflect on the advantage of the joint collaboration.</a:t>
            </a:r>
          </a:p>
          <a:p>
            <a:r>
              <a:rPr lang="en-AU" sz="1400" dirty="0"/>
              <a:t>The jointly formulated statements will be included in the Key Tool Collaborative Innovation Canvas at the end of the session.</a:t>
            </a:r>
          </a:p>
          <a:p>
            <a:r>
              <a:rPr lang="en-AU" sz="1400" dirty="0"/>
              <a:t>The goal of this activity is to bring forward the advantages of the cooperation to build on these in the collaboration process and to communicate them to third parties (e.g. within the Public Sector, or to third parties, such as citizens)</a:t>
            </a:r>
          </a:p>
          <a:p>
            <a:endParaRPr lang="en-AU" sz="1400" dirty="0"/>
          </a:p>
        </p:txBody>
      </p:sp>
      <p:sp>
        <p:nvSpPr>
          <p:cNvPr id="5" name="Titel 4">
            <a:extLst>
              <a:ext uri="{FF2B5EF4-FFF2-40B4-BE49-F238E27FC236}">
                <a16:creationId xmlns:a16="http://schemas.microsoft.com/office/drawing/2014/main" id="{91BD6812-BDE2-4B05-8AF5-F86FFCEC43EC}"/>
              </a:ext>
            </a:extLst>
          </p:cNvPr>
          <p:cNvSpPr>
            <a:spLocks noGrp="1"/>
          </p:cNvSpPr>
          <p:nvPr>
            <p:ph type="title"/>
          </p:nvPr>
        </p:nvSpPr>
        <p:spPr/>
        <p:txBody>
          <a:bodyPr/>
          <a:lstStyle/>
          <a:p>
            <a:r>
              <a:rPr lang="de-DE" dirty="0" err="1"/>
              <a:t>Collaboration</a:t>
            </a:r>
            <a:r>
              <a:rPr lang="de-DE" dirty="0"/>
              <a:t> Goal &amp; Collaborative Advantage</a:t>
            </a:r>
          </a:p>
        </p:txBody>
      </p:sp>
    </p:spTree>
    <p:extLst>
      <p:ext uri="{BB962C8B-B14F-4D97-AF65-F5344CB8AC3E}">
        <p14:creationId xmlns:p14="http://schemas.microsoft.com/office/powerpoint/2010/main" val="26793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Startup Solution</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2713682" cy="2701526"/>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is the Solution that you want to implement together to tackle the Public Sector Challenge?</a:t>
            </a:r>
            <a:endParaRPr lang="en-GB" dirty="0">
              <a:solidFill>
                <a:schemeClr val="tx1"/>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541091"/>
            <a:ext cx="8461139" cy="1113532"/>
          </a:xfrm>
          <a:prstGeom prst="roundRect">
            <a:avLst>
              <a:gd name="adj" fmla="val 75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a:solidFill>
                  <a:schemeClr val="tx1"/>
                </a:solidFill>
              </a:rPr>
              <a:t>Other </a:t>
            </a:r>
            <a:r>
              <a:rPr lang="de-DE" sz="1100" dirty="0" err="1">
                <a:solidFill>
                  <a:schemeClr val="tx1"/>
                </a:solidFill>
              </a:rPr>
              <a:t>important</a:t>
            </a:r>
            <a:r>
              <a:rPr lang="de-DE" sz="1100" dirty="0">
                <a:solidFill>
                  <a:schemeClr val="tx1"/>
                </a:solidFill>
              </a:rPr>
              <a:t> </a:t>
            </a:r>
            <a:r>
              <a:rPr lang="de-DE" sz="1100" dirty="0" err="1">
                <a:solidFill>
                  <a:schemeClr val="tx1"/>
                </a:solidFill>
              </a:rPr>
              <a:t>aspects</a:t>
            </a:r>
            <a:r>
              <a:rPr lang="de-DE" sz="1100" dirty="0">
                <a:solidFill>
                  <a:schemeClr val="tx1"/>
                </a:solidFill>
              </a:rPr>
              <a:t>, </a:t>
            </a:r>
            <a:r>
              <a:rPr lang="de-DE" sz="1100" dirty="0" err="1">
                <a:solidFill>
                  <a:schemeClr val="tx1"/>
                </a:solidFill>
              </a:rPr>
              <a:t>that</a:t>
            </a:r>
            <a:r>
              <a:rPr lang="de-DE" sz="1100" dirty="0">
                <a:solidFill>
                  <a:schemeClr val="tx1"/>
                </a:solidFill>
              </a:rPr>
              <a:t> </a:t>
            </a:r>
            <a:r>
              <a:rPr lang="de-DE" sz="1100" dirty="0" err="1">
                <a:solidFill>
                  <a:schemeClr val="tx1"/>
                </a:solidFill>
              </a:rPr>
              <a:t>you</a:t>
            </a:r>
            <a:r>
              <a:rPr lang="de-DE" sz="1100" dirty="0">
                <a:solidFill>
                  <a:schemeClr val="tx1"/>
                </a:solidFill>
              </a:rPr>
              <a:t> </a:t>
            </a:r>
            <a:r>
              <a:rPr lang="de-DE" sz="1100" dirty="0" err="1">
                <a:solidFill>
                  <a:schemeClr val="tx1"/>
                </a:solidFill>
              </a:rPr>
              <a:t>would</a:t>
            </a:r>
            <a:r>
              <a:rPr lang="de-DE" sz="1100" dirty="0">
                <a:solidFill>
                  <a:schemeClr val="tx1"/>
                </a:solidFill>
              </a:rPr>
              <a:t> like </a:t>
            </a:r>
            <a:r>
              <a:rPr lang="de-DE" sz="1100" dirty="0" err="1">
                <a:solidFill>
                  <a:schemeClr val="tx1"/>
                </a:solidFill>
              </a:rPr>
              <a:t>to</a:t>
            </a:r>
            <a:r>
              <a:rPr lang="de-DE" sz="1100" dirty="0">
                <a:solidFill>
                  <a:schemeClr val="tx1"/>
                </a:solidFill>
              </a:rPr>
              <a:t> </a:t>
            </a:r>
            <a:r>
              <a:rPr lang="de-DE" sz="1100" dirty="0" err="1">
                <a:solidFill>
                  <a:schemeClr val="tx1"/>
                </a:solidFill>
              </a:rPr>
              <a:t>document</a:t>
            </a:r>
            <a:r>
              <a:rPr lang="de-DE" sz="1100" dirty="0">
                <a:solidFill>
                  <a:schemeClr val="tx1"/>
                </a:solidFill>
              </a:rPr>
              <a:t>, </a:t>
            </a:r>
            <a:r>
              <a:rPr lang="de-DE" sz="1100" dirty="0" err="1">
                <a:solidFill>
                  <a:schemeClr val="tx1"/>
                </a:solidFill>
              </a:rPr>
              <a:t>based</a:t>
            </a:r>
            <a:r>
              <a:rPr lang="de-DE" sz="1100" dirty="0">
                <a:solidFill>
                  <a:schemeClr val="tx1"/>
                </a:solidFill>
              </a:rPr>
              <a:t> on </a:t>
            </a:r>
            <a:r>
              <a:rPr lang="de-DE" sz="1100" dirty="0" err="1">
                <a:solidFill>
                  <a:schemeClr val="tx1"/>
                </a:solidFill>
              </a:rPr>
              <a:t>your</a:t>
            </a:r>
            <a:r>
              <a:rPr lang="de-DE" sz="1100" dirty="0">
                <a:solidFill>
                  <a:schemeClr val="tx1"/>
                </a:solidFill>
              </a:rPr>
              <a:t> </a:t>
            </a:r>
            <a:r>
              <a:rPr lang="de-DE" sz="1100" dirty="0" err="1">
                <a:solidFill>
                  <a:schemeClr val="tx1"/>
                </a:solidFill>
              </a:rPr>
              <a:t>discussion</a:t>
            </a:r>
            <a:r>
              <a:rPr lang="de-DE" sz="1100" dirty="0">
                <a:solidFill>
                  <a:schemeClr val="tx1"/>
                </a:solidFill>
              </a:rPr>
              <a:t>?</a:t>
            </a:r>
          </a:p>
        </p:txBody>
      </p:sp>
      <p:sp>
        <p:nvSpPr>
          <p:cNvPr id="28" name="Abgerundetes Rechteck 27">
            <a:extLst>
              <a:ext uri="{FF2B5EF4-FFF2-40B4-BE49-F238E27FC236}">
                <a16:creationId xmlns:a16="http://schemas.microsoft.com/office/drawing/2014/main" id="{79AC2624-3A3C-8A4A-8C84-E68E50DDC6D2}"/>
              </a:ext>
            </a:extLst>
          </p:cNvPr>
          <p:cNvSpPr/>
          <p:nvPr/>
        </p:nvSpPr>
        <p:spPr>
          <a:xfrm>
            <a:off x="3186711" y="771376"/>
            <a:ext cx="2713682" cy="2701526"/>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aspects of the broader Public Sector Challenge will not be solved by the solution ?</a:t>
            </a:r>
          </a:p>
        </p:txBody>
      </p:sp>
      <p:sp>
        <p:nvSpPr>
          <p:cNvPr id="29" name="Abgerundetes Rechteck 28">
            <a:extLst>
              <a:ext uri="{FF2B5EF4-FFF2-40B4-BE49-F238E27FC236}">
                <a16:creationId xmlns:a16="http://schemas.microsoft.com/office/drawing/2014/main" id="{463F7276-0A1C-644F-A6D9-9BCA0BADDEFE}"/>
              </a:ext>
            </a:extLst>
          </p:cNvPr>
          <p:cNvSpPr/>
          <p:nvPr/>
        </p:nvSpPr>
        <p:spPr>
          <a:xfrm>
            <a:off x="6060440" y="771376"/>
            <a:ext cx="2713682" cy="2701526"/>
          </a:xfrm>
          <a:prstGeom prst="roundRect">
            <a:avLst>
              <a:gd name="adj" fmla="val 7568"/>
            </a:avLst>
          </a:prstGeom>
          <a:noFill/>
          <a:ln w="12700">
            <a:solidFill>
              <a:srgbClr val="87DF8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target group will be addressed by the solution and how (end-user, intermediary, society, …)?</a:t>
            </a:r>
          </a:p>
        </p:txBody>
      </p:sp>
      <p:sp>
        <p:nvSpPr>
          <p:cNvPr id="9" name="Textfeld 8">
            <a:extLst>
              <a:ext uri="{FF2B5EF4-FFF2-40B4-BE49-F238E27FC236}">
                <a16:creationId xmlns:a16="http://schemas.microsoft.com/office/drawing/2014/main" id="{3F6AD46D-5078-E74C-AA7F-892F70E14532}"/>
              </a:ext>
            </a:extLst>
          </p:cNvPr>
          <p:cNvSpPr txBox="1"/>
          <p:nvPr/>
        </p:nvSpPr>
        <p:spPr>
          <a:xfrm>
            <a:off x="3186711" y="1498861"/>
            <a:ext cx="2713682" cy="1772239"/>
          </a:xfrm>
          <a:prstGeom prst="rect">
            <a:avLst/>
          </a:prstGeom>
          <a:noFill/>
        </p:spPr>
        <p:txBody>
          <a:bodyPr wrap="square" rtlCol="0">
            <a:normAutofit/>
          </a:bodyPr>
          <a:lstStyle/>
          <a:p>
            <a:endParaRPr lang="en-AU" dirty="0"/>
          </a:p>
        </p:txBody>
      </p:sp>
      <p:sp>
        <p:nvSpPr>
          <p:cNvPr id="10" name="Textfeld 9">
            <a:extLst>
              <a:ext uri="{FF2B5EF4-FFF2-40B4-BE49-F238E27FC236}">
                <a16:creationId xmlns:a16="http://schemas.microsoft.com/office/drawing/2014/main" id="{CC2A57C9-D860-DF49-A290-3FC0AD77BD0D}"/>
              </a:ext>
            </a:extLst>
          </p:cNvPr>
          <p:cNvSpPr txBox="1"/>
          <p:nvPr/>
        </p:nvSpPr>
        <p:spPr>
          <a:xfrm>
            <a:off x="6060440" y="1498860"/>
            <a:ext cx="2713682" cy="1772239"/>
          </a:xfrm>
          <a:prstGeom prst="rect">
            <a:avLst/>
          </a:prstGeom>
          <a:noFill/>
        </p:spPr>
        <p:txBody>
          <a:bodyPr wrap="square" rtlCol="0">
            <a:normAutofit/>
          </a:bodyPr>
          <a:lstStyle/>
          <a:p>
            <a:endParaRPr lang="en-AU" dirty="0"/>
          </a:p>
        </p:txBody>
      </p:sp>
      <p:sp>
        <p:nvSpPr>
          <p:cNvPr id="13" name="Textfeld 12">
            <a:extLst>
              <a:ext uri="{FF2B5EF4-FFF2-40B4-BE49-F238E27FC236}">
                <a16:creationId xmlns:a16="http://schemas.microsoft.com/office/drawing/2014/main" id="{F07A10C8-F03F-5040-80F6-00D0F8089C96}"/>
              </a:ext>
            </a:extLst>
          </p:cNvPr>
          <p:cNvSpPr txBox="1"/>
          <p:nvPr/>
        </p:nvSpPr>
        <p:spPr>
          <a:xfrm>
            <a:off x="312982" y="1498860"/>
            <a:ext cx="2713682" cy="1772239"/>
          </a:xfrm>
          <a:prstGeom prst="rect">
            <a:avLst/>
          </a:prstGeom>
          <a:noFill/>
        </p:spPr>
        <p:txBody>
          <a:bodyPr wrap="square" rtlCol="0">
            <a:normAutofit/>
          </a:bodyPr>
          <a:lstStyle/>
          <a:p>
            <a:endParaRPr lang="en-AU" dirty="0"/>
          </a:p>
        </p:txBody>
      </p:sp>
      <p:sp>
        <p:nvSpPr>
          <p:cNvPr id="11" name="Textfeld 10">
            <a:extLst>
              <a:ext uri="{FF2B5EF4-FFF2-40B4-BE49-F238E27FC236}">
                <a16:creationId xmlns:a16="http://schemas.microsoft.com/office/drawing/2014/main" id="{BE334747-C972-4632-A73A-596A34EB318E}"/>
              </a:ext>
            </a:extLst>
          </p:cNvPr>
          <p:cNvSpPr txBox="1"/>
          <p:nvPr/>
        </p:nvSpPr>
        <p:spPr>
          <a:xfrm>
            <a:off x="369878" y="3839029"/>
            <a:ext cx="8300791" cy="789983"/>
          </a:xfrm>
          <a:prstGeom prst="rect">
            <a:avLst/>
          </a:prstGeom>
          <a:noFill/>
        </p:spPr>
        <p:txBody>
          <a:bodyPr wrap="square" rtlCol="0">
            <a:normAutofit/>
          </a:bodyPr>
          <a:lstStyle/>
          <a:p>
            <a:endParaRPr lang="en-AU" dirty="0"/>
          </a:p>
        </p:txBody>
      </p:sp>
    </p:spTree>
    <p:extLst>
      <p:ext uri="{BB962C8B-B14F-4D97-AF65-F5344CB8AC3E}">
        <p14:creationId xmlns:p14="http://schemas.microsoft.com/office/powerpoint/2010/main" val="227206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Google Shape;217;p3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solidFill>
                  <a:srgbClr val="FFFFFF"/>
                </a:solidFill>
              </a:rPr>
              <a:t>2</a:t>
            </a:fld>
            <a:endParaRPr>
              <a:solidFill>
                <a:srgbClr val="FFFFFF"/>
              </a:solidFill>
            </a:endParaRPr>
          </a:p>
        </p:txBody>
      </p:sp>
      <p:sp>
        <p:nvSpPr>
          <p:cNvPr id="8" name="Textplatzhalter 7">
            <a:extLst>
              <a:ext uri="{FF2B5EF4-FFF2-40B4-BE49-F238E27FC236}">
                <a16:creationId xmlns:a16="http://schemas.microsoft.com/office/drawing/2014/main" id="{90814B24-BF0D-A94F-9A15-D0836B265613}"/>
              </a:ext>
            </a:extLst>
          </p:cNvPr>
          <p:cNvSpPr>
            <a:spLocks noGrp="1"/>
          </p:cNvSpPr>
          <p:nvPr>
            <p:ph type="body" sz="quarter" idx="13"/>
          </p:nvPr>
        </p:nvSpPr>
        <p:spPr>
          <a:xfrm>
            <a:off x="3257059" y="808038"/>
            <a:ext cx="5040312" cy="3816350"/>
          </a:xfrm>
        </p:spPr>
        <p:txBody>
          <a:bodyPr/>
          <a:lstStyle/>
          <a:p>
            <a:pPr marL="0" lvl="0" indent="0">
              <a:lnSpc>
                <a:spcPct val="115000"/>
              </a:lnSpc>
              <a:spcAft>
                <a:spcPts val="0"/>
              </a:spcAft>
            </a:pPr>
            <a:r>
              <a:rPr lang="en-GB" sz="1400" dirty="0"/>
              <a:t>The objective of this session is to record the outcomes of the previous two sessions, deep-diving into the Public Sector Challenge and the </a:t>
            </a:r>
            <a:r>
              <a:rPr lang="en-GB" sz="1400" dirty="0" err="1"/>
              <a:t>Startup</a:t>
            </a:r>
            <a:r>
              <a:rPr lang="en-GB" sz="1400" dirty="0"/>
              <a:t> Solution and to transfer these outcomes into actionable items. In this way, the first steps to align the Startup solutions with the Public Sector context in which they will operate are taken.</a:t>
            </a:r>
          </a:p>
          <a:p>
            <a:pPr marL="0" lvl="0" indent="0">
              <a:lnSpc>
                <a:spcPct val="115000"/>
              </a:lnSpc>
              <a:spcAft>
                <a:spcPts val="0"/>
              </a:spcAft>
            </a:pPr>
            <a:endParaRPr lang="en-GB" sz="1400" dirty="0"/>
          </a:p>
        </p:txBody>
      </p:sp>
      <p:sp>
        <p:nvSpPr>
          <p:cNvPr id="7" name="Titel 6">
            <a:extLst>
              <a:ext uri="{FF2B5EF4-FFF2-40B4-BE49-F238E27FC236}">
                <a16:creationId xmlns:a16="http://schemas.microsoft.com/office/drawing/2014/main" id="{08D4C523-BFED-BB47-BE13-86C00C454965}"/>
              </a:ext>
            </a:extLst>
          </p:cNvPr>
          <p:cNvSpPr>
            <a:spLocks noGrp="1"/>
          </p:cNvSpPr>
          <p:nvPr>
            <p:ph type="title"/>
          </p:nvPr>
        </p:nvSpPr>
        <p:spPr>
          <a:xfrm>
            <a:off x="420229" y="808038"/>
            <a:ext cx="2946558" cy="3816350"/>
          </a:xfrm>
        </p:spPr>
        <p:txBody>
          <a:bodyPr/>
          <a:lstStyle/>
          <a:p>
            <a:pPr lvl="0"/>
            <a:r>
              <a:rPr lang="en-GB" dirty="0"/>
              <a:t>Objectives</a:t>
            </a:r>
            <a:br>
              <a:rPr lang="en-GB" dirty="0"/>
            </a:br>
            <a:br>
              <a:rPr lang="en-GB" dirty="0"/>
            </a:br>
            <a:br>
              <a:rPr lang="en-GB" dirty="0"/>
            </a:br>
            <a:br>
              <a:rPr lang="en-GB" dirty="0"/>
            </a:br>
            <a:br>
              <a:rPr lang="en-GB" dirty="0"/>
            </a:br>
            <a:br>
              <a:rPr lang="en-GB" dirty="0"/>
            </a:br>
            <a:br>
              <a:rPr lang="en-GB" dirty="0"/>
            </a:br>
            <a:br>
              <a:rPr lang="en-GB" dirty="0"/>
            </a:br>
            <a:br>
              <a:rPr lang="en-GB" dirty="0"/>
            </a:br>
            <a:endParaRPr lang="de-DE" dirty="0"/>
          </a:p>
        </p:txBody>
      </p:sp>
      <p:sp>
        <p:nvSpPr>
          <p:cNvPr id="5" name="Textplatzhalter 7">
            <a:extLst>
              <a:ext uri="{FF2B5EF4-FFF2-40B4-BE49-F238E27FC236}">
                <a16:creationId xmlns:a16="http://schemas.microsoft.com/office/drawing/2014/main" id="{D5154AE3-0C72-4471-88D1-31FF7F36750A}"/>
              </a:ext>
            </a:extLst>
          </p:cNvPr>
          <p:cNvSpPr txBox="1">
            <a:spLocks/>
          </p:cNvSpPr>
          <p:nvPr/>
        </p:nvSpPr>
        <p:spPr>
          <a:xfrm>
            <a:off x="3257059" y="2629580"/>
            <a:ext cx="5040312" cy="381635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indent="0">
              <a:lnSpc>
                <a:spcPct val="115000"/>
              </a:lnSpc>
              <a:spcAft>
                <a:spcPts val="0"/>
              </a:spcAft>
            </a:pPr>
            <a:r>
              <a:rPr lang="en-GB" sz="1400"/>
              <a:t>Agreements, based on Session 1 and 2, are made and recorded in the two Key Tools, the Solution Adaptation Backlog and the Collaborative Innovation Canvas.</a:t>
            </a:r>
          </a:p>
          <a:p>
            <a:pPr marL="0" indent="0">
              <a:lnSpc>
                <a:spcPct val="115000"/>
              </a:lnSpc>
              <a:spcAft>
                <a:spcPts val="0"/>
              </a:spcAft>
            </a:pPr>
            <a:endParaRPr lang="en-GB" sz="1400"/>
          </a:p>
        </p:txBody>
      </p:sp>
      <p:sp>
        <p:nvSpPr>
          <p:cNvPr id="6" name="Titel 6">
            <a:extLst>
              <a:ext uri="{FF2B5EF4-FFF2-40B4-BE49-F238E27FC236}">
                <a16:creationId xmlns:a16="http://schemas.microsoft.com/office/drawing/2014/main" id="{4E6462A6-FDBF-49A7-B5C4-59A9055638D6}"/>
              </a:ext>
            </a:extLst>
          </p:cNvPr>
          <p:cNvSpPr txBox="1">
            <a:spLocks/>
          </p:cNvSpPr>
          <p:nvPr/>
        </p:nvSpPr>
        <p:spPr>
          <a:xfrm>
            <a:off x="420229" y="2629580"/>
            <a:ext cx="2946558" cy="381635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t>Desired Outcome</a:t>
            </a:r>
            <a:br>
              <a:rPr lang="en-GB"/>
            </a:br>
            <a:endParaRPr lang="en-GB"/>
          </a:p>
        </p:txBody>
      </p:sp>
    </p:spTree>
    <p:extLst>
      <p:ext uri="{BB962C8B-B14F-4D97-AF65-F5344CB8AC3E}">
        <p14:creationId xmlns:p14="http://schemas.microsoft.com/office/powerpoint/2010/main" val="259619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Public </a:t>
            </a:r>
            <a:r>
              <a:rPr lang="de-DE" sz="1400" dirty="0" err="1"/>
              <a:t>Sector</a:t>
            </a:r>
            <a:r>
              <a:rPr lang="de-DE" sz="1400" dirty="0"/>
              <a:t> Challenge</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2713682" cy="2701526"/>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What’s the Challenge that you are trying to solve together? What is the scope and </a:t>
            </a:r>
            <a:r>
              <a:rPr lang="en-GB" sz="1100" dirty="0" err="1">
                <a:solidFill>
                  <a:schemeClr val="tx1"/>
                </a:solidFill>
              </a:rPr>
              <a:t>deliminations</a:t>
            </a:r>
            <a:r>
              <a:rPr lang="en-GB" sz="1100" dirty="0">
                <a:solidFill>
                  <a:schemeClr val="tx1"/>
                </a:solidFill>
              </a:rPr>
              <a:t>?</a:t>
            </a:r>
            <a:endParaRPr lang="en-GB" dirty="0">
              <a:solidFill>
                <a:schemeClr val="tx1"/>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541091"/>
            <a:ext cx="8461139" cy="1113532"/>
          </a:xfrm>
          <a:prstGeom prst="roundRect">
            <a:avLst>
              <a:gd name="adj" fmla="val 75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a:solidFill>
                  <a:schemeClr val="tx1"/>
                </a:solidFill>
              </a:rPr>
              <a:t>Other </a:t>
            </a:r>
            <a:r>
              <a:rPr lang="de-DE" sz="1100" dirty="0" err="1">
                <a:solidFill>
                  <a:schemeClr val="tx1"/>
                </a:solidFill>
              </a:rPr>
              <a:t>important</a:t>
            </a:r>
            <a:r>
              <a:rPr lang="de-DE" sz="1100" dirty="0">
                <a:solidFill>
                  <a:schemeClr val="tx1"/>
                </a:solidFill>
              </a:rPr>
              <a:t> </a:t>
            </a:r>
            <a:r>
              <a:rPr lang="de-DE" sz="1100" dirty="0" err="1">
                <a:solidFill>
                  <a:schemeClr val="tx1"/>
                </a:solidFill>
              </a:rPr>
              <a:t>aspects</a:t>
            </a:r>
            <a:r>
              <a:rPr lang="de-DE" sz="1100" dirty="0">
                <a:solidFill>
                  <a:schemeClr val="tx1"/>
                </a:solidFill>
              </a:rPr>
              <a:t>, </a:t>
            </a:r>
            <a:r>
              <a:rPr lang="de-DE" sz="1100" dirty="0" err="1">
                <a:solidFill>
                  <a:schemeClr val="tx1"/>
                </a:solidFill>
              </a:rPr>
              <a:t>that</a:t>
            </a:r>
            <a:r>
              <a:rPr lang="de-DE" sz="1100" dirty="0">
                <a:solidFill>
                  <a:schemeClr val="tx1"/>
                </a:solidFill>
              </a:rPr>
              <a:t> </a:t>
            </a:r>
            <a:r>
              <a:rPr lang="de-DE" sz="1100" dirty="0" err="1">
                <a:solidFill>
                  <a:schemeClr val="tx1"/>
                </a:solidFill>
              </a:rPr>
              <a:t>you</a:t>
            </a:r>
            <a:r>
              <a:rPr lang="de-DE" sz="1100" dirty="0">
                <a:solidFill>
                  <a:schemeClr val="tx1"/>
                </a:solidFill>
              </a:rPr>
              <a:t> </a:t>
            </a:r>
            <a:r>
              <a:rPr lang="de-DE" sz="1100" dirty="0" err="1">
                <a:solidFill>
                  <a:schemeClr val="tx1"/>
                </a:solidFill>
              </a:rPr>
              <a:t>would</a:t>
            </a:r>
            <a:r>
              <a:rPr lang="de-DE" sz="1100" dirty="0">
                <a:solidFill>
                  <a:schemeClr val="tx1"/>
                </a:solidFill>
              </a:rPr>
              <a:t> like </a:t>
            </a:r>
            <a:r>
              <a:rPr lang="de-DE" sz="1100" dirty="0" err="1">
                <a:solidFill>
                  <a:schemeClr val="tx1"/>
                </a:solidFill>
              </a:rPr>
              <a:t>to</a:t>
            </a:r>
            <a:r>
              <a:rPr lang="de-DE" sz="1100" dirty="0">
                <a:solidFill>
                  <a:schemeClr val="tx1"/>
                </a:solidFill>
              </a:rPr>
              <a:t> </a:t>
            </a:r>
            <a:r>
              <a:rPr lang="de-DE" sz="1100" dirty="0" err="1">
                <a:solidFill>
                  <a:schemeClr val="tx1"/>
                </a:solidFill>
              </a:rPr>
              <a:t>document</a:t>
            </a:r>
            <a:r>
              <a:rPr lang="de-DE" sz="1100" dirty="0">
                <a:solidFill>
                  <a:schemeClr val="tx1"/>
                </a:solidFill>
              </a:rPr>
              <a:t>, </a:t>
            </a:r>
            <a:r>
              <a:rPr lang="de-DE" sz="1100" dirty="0" err="1">
                <a:solidFill>
                  <a:schemeClr val="tx1"/>
                </a:solidFill>
              </a:rPr>
              <a:t>based</a:t>
            </a:r>
            <a:r>
              <a:rPr lang="de-DE" sz="1100" dirty="0">
                <a:solidFill>
                  <a:schemeClr val="tx1"/>
                </a:solidFill>
              </a:rPr>
              <a:t> on </a:t>
            </a:r>
            <a:r>
              <a:rPr lang="de-DE" sz="1100" dirty="0" err="1">
                <a:solidFill>
                  <a:schemeClr val="tx1"/>
                </a:solidFill>
              </a:rPr>
              <a:t>your</a:t>
            </a:r>
            <a:r>
              <a:rPr lang="de-DE" sz="1100" dirty="0">
                <a:solidFill>
                  <a:schemeClr val="tx1"/>
                </a:solidFill>
              </a:rPr>
              <a:t> </a:t>
            </a:r>
            <a:r>
              <a:rPr lang="de-DE" sz="1100" dirty="0" err="1">
                <a:solidFill>
                  <a:schemeClr val="tx1"/>
                </a:solidFill>
              </a:rPr>
              <a:t>discussion</a:t>
            </a:r>
            <a:r>
              <a:rPr lang="de-DE" sz="1100" dirty="0">
                <a:solidFill>
                  <a:schemeClr val="tx1"/>
                </a:solidFill>
              </a:rPr>
              <a:t>?</a:t>
            </a:r>
          </a:p>
        </p:txBody>
      </p:sp>
      <p:sp>
        <p:nvSpPr>
          <p:cNvPr id="28" name="Abgerundetes Rechteck 27">
            <a:extLst>
              <a:ext uri="{FF2B5EF4-FFF2-40B4-BE49-F238E27FC236}">
                <a16:creationId xmlns:a16="http://schemas.microsoft.com/office/drawing/2014/main" id="{79AC2624-3A3C-8A4A-8C84-E68E50DDC6D2}"/>
              </a:ext>
            </a:extLst>
          </p:cNvPr>
          <p:cNvSpPr/>
          <p:nvPr/>
        </p:nvSpPr>
        <p:spPr>
          <a:xfrm>
            <a:off x="3186711" y="771376"/>
            <a:ext cx="2713682" cy="2701526"/>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aspects of the broader context will not be part of the Public Sector Challenge you want to solve together?</a:t>
            </a:r>
          </a:p>
        </p:txBody>
      </p:sp>
      <p:sp>
        <p:nvSpPr>
          <p:cNvPr id="29" name="Abgerundetes Rechteck 28">
            <a:extLst>
              <a:ext uri="{FF2B5EF4-FFF2-40B4-BE49-F238E27FC236}">
                <a16:creationId xmlns:a16="http://schemas.microsoft.com/office/drawing/2014/main" id="{463F7276-0A1C-644F-A6D9-9BCA0BADDEFE}"/>
              </a:ext>
            </a:extLst>
          </p:cNvPr>
          <p:cNvSpPr/>
          <p:nvPr/>
        </p:nvSpPr>
        <p:spPr>
          <a:xfrm>
            <a:off x="6060440" y="771376"/>
            <a:ext cx="2713682" cy="2701526"/>
          </a:xfrm>
          <a:prstGeom prst="roundRect">
            <a:avLst>
              <a:gd name="adj" fmla="val 7568"/>
            </a:avLst>
          </a:prstGeom>
          <a:noFill/>
          <a:ln w="12700">
            <a:solidFill>
              <a:srgbClr val="87DF8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target group is affected by the challenge (end-user, intermediary, society, …)</a:t>
            </a:r>
          </a:p>
        </p:txBody>
      </p:sp>
      <p:sp>
        <p:nvSpPr>
          <p:cNvPr id="9" name="Textfeld 8">
            <a:extLst>
              <a:ext uri="{FF2B5EF4-FFF2-40B4-BE49-F238E27FC236}">
                <a16:creationId xmlns:a16="http://schemas.microsoft.com/office/drawing/2014/main" id="{3F6AD46D-5078-E74C-AA7F-892F70E14532}"/>
              </a:ext>
            </a:extLst>
          </p:cNvPr>
          <p:cNvSpPr txBox="1"/>
          <p:nvPr/>
        </p:nvSpPr>
        <p:spPr>
          <a:xfrm>
            <a:off x="3186711" y="1498861"/>
            <a:ext cx="2713682" cy="1772239"/>
          </a:xfrm>
          <a:prstGeom prst="rect">
            <a:avLst/>
          </a:prstGeom>
          <a:noFill/>
        </p:spPr>
        <p:txBody>
          <a:bodyPr wrap="square" rtlCol="0">
            <a:normAutofit/>
          </a:bodyPr>
          <a:lstStyle/>
          <a:p>
            <a:endParaRPr lang="en-AU" dirty="0"/>
          </a:p>
        </p:txBody>
      </p:sp>
      <p:sp>
        <p:nvSpPr>
          <p:cNvPr id="10" name="Textfeld 9">
            <a:extLst>
              <a:ext uri="{FF2B5EF4-FFF2-40B4-BE49-F238E27FC236}">
                <a16:creationId xmlns:a16="http://schemas.microsoft.com/office/drawing/2014/main" id="{CC2A57C9-D860-DF49-A290-3FC0AD77BD0D}"/>
              </a:ext>
            </a:extLst>
          </p:cNvPr>
          <p:cNvSpPr txBox="1"/>
          <p:nvPr/>
        </p:nvSpPr>
        <p:spPr>
          <a:xfrm>
            <a:off x="6060440" y="1498860"/>
            <a:ext cx="2713682" cy="1772239"/>
          </a:xfrm>
          <a:prstGeom prst="rect">
            <a:avLst/>
          </a:prstGeom>
          <a:noFill/>
        </p:spPr>
        <p:txBody>
          <a:bodyPr wrap="square" rtlCol="0">
            <a:normAutofit/>
          </a:bodyPr>
          <a:lstStyle/>
          <a:p>
            <a:endParaRPr lang="en-AU" dirty="0"/>
          </a:p>
        </p:txBody>
      </p:sp>
      <p:sp>
        <p:nvSpPr>
          <p:cNvPr id="13" name="Textfeld 12">
            <a:extLst>
              <a:ext uri="{FF2B5EF4-FFF2-40B4-BE49-F238E27FC236}">
                <a16:creationId xmlns:a16="http://schemas.microsoft.com/office/drawing/2014/main" id="{F07A10C8-F03F-5040-80F6-00D0F8089C96}"/>
              </a:ext>
            </a:extLst>
          </p:cNvPr>
          <p:cNvSpPr txBox="1"/>
          <p:nvPr/>
        </p:nvSpPr>
        <p:spPr>
          <a:xfrm>
            <a:off x="312982" y="1498860"/>
            <a:ext cx="2713682" cy="1772239"/>
          </a:xfrm>
          <a:prstGeom prst="rect">
            <a:avLst/>
          </a:prstGeom>
          <a:noFill/>
        </p:spPr>
        <p:txBody>
          <a:bodyPr wrap="square" rtlCol="0">
            <a:normAutofit/>
          </a:bodyPr>
          <a:lstStyle/>
          <a:p>
            <a:endParaRPr lang="en-AU" dirty="0"/>
          </a:p>
        </p:txBody>
      </p:sp>
      <p:sp>
        <p:nvSpPr>
          <p:cNvPr id="11" name="Textfeld 10">
            <a:extLst>
              <a:ext uri="{FF2B5EF4-FFF2-40B4-BE49-F238E27FC236}">
                <a16:creationId xmlns:a16="http://schemas.microsoft.com/office/drawing/2014/main" id="{BE334747-C972-4632-A73A-596A34EB318E}"/>
              </a:ext>
            </a:extLst>
          </p:cNvPr>
          <p:cNvSpPr txBox="1"/>
          <p:nvPr/>
        </p:nvSpPr>
        <p:spPr>
          <a:xfrm>
            <a:off x="369878" y="3839029"/>
            <a:ext cx="8300791" cy="789983"/>
          </a:xfrm>
          <a:prstGeom prst="rect">
            <a:avLst/>
          </a:prstGeom>
          <a:noFill/>
        </p:spPr>
        <p:txBody>
          <a:bodyPr wrap="square" rtlCol="0">
            <a:normAutofit/>
          </a:bodyPr>
          <a:lstStyle/>
          <a:p>
            <a:endParaRPr lang="en-AU" dirty="0"/>
          </a:p>
        </p:txBody>
      </p:sp>
    </p:spTree>
    <p:extLst>
      <p:ext uri="{BB962C8B-B14F-4D97-AF65-F5344CB8AC3E}">
        <p14:creationId xmlns:p14="http://schemas.microsoft.com/office/powerpoint/2010/main" val="367535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01" name="Google Shape;401;p5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de-DE" sz="1400" dirty="0" err="1"/>
              <a:t>Collaboration</a:t>
            </a:r>
            <a:r>
              <a:rPr lang="de-DE" sz="1400" dirty="0"/>
              <a:t> Goal &amp; Collaborative Advantage</a:t>
            </a:r>
            <a:endParaRPr sz="1400" dirty="0"/>
          </a:p>
        </p:txBody>
      </p:sp>
      <p:sp>
        <p:nvSpPr>
          <p:cNvPr id="402" name="Google Shape;402;p57"/>
          <p:cNvSpPr/>
          <p:nvPr/>
        </p:nvSpPr>
        <p:spPr>
          <a:xfrm>
            <a:off x="345228" y="17346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403" name="Google Shape;403;p57"/>
          <p:cNvSpPr txBox="1"/>
          <p:nvPr/>
        </p:nvSpPr>
        <p:spPr>
          <a:xfrm>
            <a:off x="771278" y="1696275"/>
            <a:ext cx="3962700" cy="2279700"/>
          </a:xfrm>
          <a:prstGeom prst="rect">
            <a:avLst/>
          </a:prstGeom>
          <a:noFill/>
          <a:ln>
            <a:noFill/>
          </a:ln>
        </p:spPr>
        <p:txBody>
          <a:bodyPr spcFirstLastPara="1" wrap="square" lIns="91425" tIns="91425" rIns="91425" bIns="91425" anchor="t" anchorCtr="0">
            <a:noAutofit/>
          </a:bodyPr>
          <a:lstStyle/>
          <a:p>
            <a:pPr lvl="0"/>
            <a:r>
              <a:rPr lang="en-AU" sz="1200" b="1" dirty="0">
                <a:solidFill>
                  <a:schemeClr val="tx1"/>
                </a:solidFill>
              </a:rPr>
              <a:t>Individual Reflection</a:t>
            </a:r>
          </a:p>
          <a:p>
            <a:pPr lvl="0"/>
            <a:endParaRPr lang="en-AU" sz="1200" b="1" dirty="0">
              <a:solidFill>
                <a:schemeClr val="tx1"/>
              </a:solidFill>
            </a:endParaRPr>
          </a:p>
          <a:p>
            <a:pPr lvl="0"/>
            <a:r>
              <a:rPr lang="en-AU" sz="1200" dirty="0">
                <a:solidFill>
                  <a:schemeClr val="tx1"/>
                </a:solidFill>
              </a:rPr>
              <a:t>Take one Collaboration Goal &amp; Collaborative Advantage sheet per person and work on a short formulation (3-6 sentences per category) individually for 15 minutes.</a:t>
            </a:r>
          </a:p>
          <a:p>
            <a:pPr lvl="0"/>
            <a:endParaRPr lang="en-AU" sz="1200" dirty="0">
              <a:solidFill>
                <a:schemeClr val="tx1"/>
              </a:solidFill>
            </a:endParaRPr>
          </a:p>
          <a:p>
            <a:pPr lvl="0"/>
            <a:r>
              <a:rPr lang="en-AU" sz="1200" dirty="0">
                <a:solidFill>
                  <a:schemeClr val="tx1"/>
                </a:solidFill>
              </a:rPr>
              <a:t>Base your input on the understanding and take-aways that you have from the previous sessions and include aspects that are relevant for you and motivate your personally in the joint project.</a:t>
            </a:r>
            <a:endParaRPr lang="en-AU" sz="1000" dirty="0">
              <a:solidFill>
                <a:schemeClr val="tx1"/>
              </a:solidFill>
            </a:endParaRPr>
          </a:p>
        </p:txBody>
      </p:sp>
      <p:sp>
        <p:nvSpPr>
          <p:cNvPr id="405" name="Google Shape;405;p57"/>
          <p:cNvSpPr/>
          <p:nvPr/>
        </p:nvSpPr>
        <p:spPr>
          <a:xfrm>
            <a:off x="4555478" y="16962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2</a:t>
            </a:r>
            <a:endParaRPr b="1" dirty="0">
              <a:solidFill>
                <a:schemeClr val="tx1"/>
              </a:solidFill>
            </a:endParaRPr>
          </a:p>
        </p:txBody>
      </p:sp>
      <p:sp>
        <p:nvSpPr>
          <p:cNvPr id="406" name="Google Shape;406;p57"/>
          <p:cNvSpPr txBox="1"/>
          <p:nvPr/>
        </p:nvSpPr>
        <p:spPr>
          <a:xfrm>
            <a:off x="4981528" y="1635450"/>
            <a:ext cx="3962700" cy="1872600"/>
          </a:xfrm>
          <a:prstGeom prst="rect">
            <a:avLst/>
          </a:prstGeom>
          <a:noFill/>
          <a:ln>
            <a:noFill/>
          </a:ln>
        </p:spPr>
        <p:txBody>
          <a:bodyPr spcFirstLastPara="1" wrap="square" lIns="91425" tIns="91425" rIns="91425" bIns="91425" anchor="t" anchorCtr="0">
            <a:noAutofit/>
          </a:bodyPr>
          <a:lstStyle/>
          <a:p>
            <a:pPr marL="0" lvl="0" indent="0" algn="l" rtl="0">
              <a:spcBef>
                <a:spcPts val="500"/>
              </a:spcBef>
              <a:spcAft>
                <a:spcPts val="0"/>
              </a:spcAft>
              <a:buNone/>
            </a:pPr>
            <a:r>
              <a:rPr lang="en-AU" sz="1200" b="1" dirty="0">
                <a:solidFill>
                  <a:schemeClr val="tx1"/>
                </a:solidFill>
              </a:rPr>
              <a:t>Group Discussion</a:t>
            </a:r>
          </a:p>
          <a:p>
            <a:pPr marL="0" lvl="0" indent="0" algn="l" rtl="0">
              <a:spcBef>
                <a:spcPts val="500"/>
              </a:spcBef>
              <a:spcAft>
                <a:spcPts val="0"/>
              </a:spcAft>
              <a:buNone/>
            </a:pPr>
            <a:endParaRPr lang="en-AU" sz="1200" b="1" dirty="0">
              <a:solidFill>
                <a:schemeClr val="tx1"/>
              </a:solidFill>
            </a:endParaRPr>
          </a:p>
          <a:p>
            <a:pPr marL="0" lvl="0" indent="0" algn="l" rtl="0">
              <a:spcBef>
                <a:spcPts val="500"/>
              </a:spcBef>
              <a:spcAft>
                <a:spcPts val="0"/>
              </a:spcAft>
              <a:buNone/>
            </a:pPr>
            <a:r>
              <a:rPr lang="en-AU" sz="1200" dirty="0">
                <a:solidFill>
                  <a:schemeClr val="tx1"/>
                </a:solidFill>
              </a:rPr>
              <a:t>Based on the individual reflections, group together either in small groups (mix Startups and Public Sector) or in a big group, depending on the size, to map and </a:t>
            </a:r>
            <a:r>
              <a:rPr lang="en-AU" sz="1200" dirty="0" err="1">
                <a:solidFill>
                  <a:schemeClr val="tx1"/>
                </a:solidFill>
              </a:rPr>
              <a:t>sumarize</a:t>
            </a:r>
            <a:r>
              <a:rPr lang="en-AU" sz="1200" dirty="0">
                <a:solidFill>
                  <a:schemeClr val="tx1"/>
                </a:solidFill>
              </a:rPr>
              <a:t> the individual </a:t>
            </a:r>
            <a:r>
              <a:rPr lang="en-AU" sz="1200" dirty="0" err="1">
                <a:solidFill>
                  <a:schemeClr val="tx1"/>
                </a:solidFill>
              </a:rPr>
              <a:t>relfections</a:t>
            </a:r>
            <a:r>
              <a:rPr lang="en-AU" sz="1200" dirty="0">
                <a:solidFill>
                  <a:schemeClr val="tx1"/>
                </a:solidFill>
              </a:rPr>
              <a:t> into one joint formulation per category.</a:t>
            </a:r>
          </a:p>
          <a:p>
            <a:pPr marL="0" lvl="0" indent="0" algn="l" rtl="0">
              <a:spcBef>
                <a:spcPts val="500"/>
              </a:spcBef>
              <a:spcAft>
                <a:spcPts val="500"/>
              </a:spcAft>
              <a:buNone/>
            </a:pPr>
            <a:endParaRPr lang="en-AU" sz="1000" dirty="0">
              <a:solidFill>
                <a:schemeClr val="tx1"/>
              </a:solidFill>
            </a:endParaRPr>
          </a:p>
        </p:txBody>
      </p:sp>
    </p:spTree>
    <p:extLst>
      <p:ext uri="{BB962C8B-B14F-4D97-AF65-F5344CB8AC3E}">
        <p14:creationId xmlns:p14="http://schemas.microsoft.com/office/powerpoint/2010/main" val="275411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err="1"/>
              <a:t>Collaboration</a:t>
            </a:r>
            <a:r>
              <a:rPr lang="de-DE" sz="1400" dirty="0"/>
              <a:t> Goal &amp; Collaborative Advantage</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284535" y="771375"/>
            <a:ext cx="4036595" cy="3631659"/>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Collaboration Goal</a:t>
            </a:r>
            <a:endParaRPr lang="en-GB" dirty="0">
              <a:solidFill>
                <a:schemeClr val="tx1"/>
              </a:solidFill>
            </a:endParaRPr>
          </a:p>
        </p:txBody>
      </p:sp>
      <p:sp>
        <p:nvSpPr>
          <p:cNvPr id="28" name="Abgerundetes Rechteck 27">
            <a:extLst>
              <a:ext uri="{FF2B5EF4-FFF2-40B4-BE49-F238E27FC236}">
                <a16:creationId xmlns:a16="http://schemas.microsoft.com/office/drawing/2014/main" id="{79AC2624-3A3C-8A4A-8C84-E68E50DDC6D2}"/>
              </a:ext>
            </a:extLst>
          </p:cNvPr>
          <p:cNvSpPr/>
          <p:nvPr/>
        </p:nvSpPr>
        <p:spPr>
          <a:xfrm>
            <a:off x="4452730" y="771375"/>
            <a:ext cx="4349839" cy="3631659"/>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Collaborative Advantage</a:t>
            </a:r>
          </a:p>
        </p:txBody>
      </p:sp>
      <p:sp>
        <p:nvSpPr>
          <p:cNvPr id="9" name="Textfeld 8">
            <a:extLst>
              <a:ext uri="{FF2B5EF4-FFF2-40B4-BE49-F238E27FC236}">
                <a16:creationId xmlns:a16="http://schemas.microsoft.com/office/drawing/2014/main" id="{3F6AD46D-5078-E74C-AA7F-892F70E14532}"/>
              </a:ext>
            </a:extLst>
          </p:cNvPr>
          <p:cNvSpPr txBox="1"/>
          <p:nvPr/>
        </p:nvSpPr>
        <p:spPr>
          <a:xfrm>
            <a:off x="3186711" y="1498861"/>
            <a:ext cx="2713682" cy="1772239"/>
          </a:xfrm>
          <a:prstGeom prst="rect">
            <a:avLst/>
          </a:prstGeom>
          <a:noFill/>
        </p:spPr>
        <p:txBody>
          <a:bodyPr wrap="square" rtlCol="0">
            <a:normAutofit/>
          </a:bodyPr>
          <a:lstStyle/>
          <a:p>
            <a:endParaRPr lang="en-AU" dirty="0"/>
          </a:p>
        </p:txBody>
      </p:sp>
      <p:sp>
        <p:nvSpPr>
          <p:cNvPr id="10" name="Textfeld 9">
            <a:extLst>
              <a:ext uri="{FF2B5EF4-FFF2-40B4-BE49-F238E27FC236}">
                <a16:creationId xmlns:a16="http://schemas.microsoft.com/office/drawing/2014/main" id="{CC2A57C9-D860-DF49-A290-3FC0AD77BD0D}"/>
              </a:ext>
            </a:extLst>
          </p:cNvPr>
          <p:cNvSpPr txBox="1"/>
          <p:nvPr/>
        </p:nvSpPr>
        <p:spPr>
          <a:xfrm>
            <a:off x="312981" y="1310017"/>
            <a:ext cx="4049379" cy="3062108"/>
          </a:xfrm>
          <a:prstGeom prst="rect">
            <a:avLst/>
          </a:prstGeom>
          <a:noFill/>
        </p:spPr>
        <p:txBody>
          <a:bodyPr wrap="square" rtlCol="0">
            <a:normAutofit/>
          </a:bodyPr>
          <a:lstStyle/>
          <a:p>
            <a:pPr algn="ctr"/>
            <a:r>
              <a:rPr lang="en-AU" sz="1200" dirty="0"/>
              <a:t>From your perspective, based on the Public Challenge Presentation and the </a:t>
            </a:r>
            <a:r>
              <a:rPr lang="en-AU" sz="1200" dirty="0" err="1"/>
              <a:t>Startup</a:t>
            </a:r>
            <a:r>
              <a:rPr lang="en-AU" sz="1200" dirty="0"/>
              <a:t> solution presentation, what is the goal you should set yourself for your joint Collaborative Innovation Project? How can this goal formulation build on the strengths and opportunities of your team and the project?</a:t>
            </a:r>
          </a:p>
        </p:txBody>
      </p:sp>
      <p:sp>
        <p:nvSpPr>
          <p:cNvPr id="14" name="Textfeld 13">
            <a:extLst>
              <a:ext uri="{FF2B5EF4-FFF2-40B4-BE49-F238E27FC236}">
                <a16:creationId xmlns:a16="http://schemas.microsoft.com/office/drawing/2014/main" id="{0D4DF1B8-AC19-46B9-96DA-F0817B392F41}"/>
              </a:ext>
            </a:extLst>
          </p:cNvPr>
          <p:cNvSpPr txBox="1"/>
          <p:nvPr/>
        </p:nvSpPr>
        <p:spPr>
          <a:xfrm>
            <a:off x="4481177" y="1310017"/>
            <a:ext cx="4231023" cy="3062108"/>
          </a:xfrm>
          <a:prstGeom prst="rect">
            <a:avLst/>
          </a:prstGeom>
          <a:noFill/>
        </p:spPr>
        <p:txBody>
          <a:bodyPr wrap="square" rtlCol="0">
            <a:normAutofit/>
          </a:bodyPr>
          <a:lstStyle/>
          <a:p>
            <a:pPr algn="ctr"/>
            <a:r>
              <a:rPr lang="en-AU" sz="1200" dirty="0"/>
              <a:t>From your perspective, based on the Public Challenge Presentation and the </a:t>
            </a:r>
            <a:r>
              <a:rPr lang="en-AU" sz="1200" dirty="0" err="1"/>
              <a:t>Startup</a:t>
            </a:r>
            <a:r>
              <a:rPr lang="en-AU" sz="1200" dirty="0"/>
              <a:t> solution and the SWOT analysis, what are the key aspects, that give your joint collaboration an advantage? What can you do better together? How can you complement each other?</a:t>
            </a:r>
          </a:p>
        </p:txBody>
      </p:sp>
    </p:spTree>
    <p:extLst>
      <p:ext uri="{BB962C8B-B14F-4D97-AF65-F5344CB8AC3E}">
        <p14:creationId xmlns:p14="http://schemas.microsoft.com/office/powerpoint/2010/main" val="226559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8342A10-4DBA-9145-9EE8-C4EF087155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de-DE" sz="800" b="0" i="0" u="none" strike="noStrike" kern="0" cap="none" spc="0" normalizeH="0" baseline="0" noProof="0">
              <a:ln>
                <a:noFill/>
              </a:ln>
              <a:solidFill>
                <a:srgbClr val="172A38"/>
              </a:solidFill>
              <a:effectLst/>
              <a:uLnTx/>
              <a:uFillTx/>
              <a:latin typeface="Arial"/>
              <a:cs typeface="Arial"/>
              <a:sym typeface="Arial"/>
            </a:endParaRPr>
          </a:p>
        </p:txBody>
      </p:sp>
      <p:sp>
        <p:nvSpPr>
          <p:cNvPr id="12" name="Titel 11">
            <a:extLst>
              <a:ext uri="{FF2B5EF4-FFF2-40B4-BE49-F238E27FC236}">
                <a16:creationId xmlns:a16="http://schemas.microsoft.com/office/drawing/2014/main" id="{0FDE8CAE-A49A-3642-A1BC-BB16CC28030D}"/>
              </a:ext>
            </a:extLst>
          </p:cNvPr>
          <p:cNvSpPr>
            <a:spLocks noGrp="1"/>
          </p:cNvSpPr>
          <p:nvPr>
            <p:ph type="title"/>
          </p:nvPr>
        </p:nvSpPr>
        <p:spPr/>
        <p:txBody>
          <a:bodyPr/>
          <a:lstStyle/>
          <a:p>
            <a:br>
              <a:rPr lang="en-AU" dirty="0"/>
            </a:br>
            <a:r>
              <a:rPr lang="en-AU" dirty="0"/>
              <a:t>Stakeholder Mapping</a:t>
            </a:r>
          </a:p>
        </p:txBody>
      </p:sp>
      <p:sp>
        <p:nvSpPr>
          <p:cNvPr id="13" name="Textplatzhalter 12">
            <a:extLst>
              <a:ext uri="{FF2B5EF4-FFF2-40B4-BE49-F238E27FC236}">
                <a16:creationId xmlns:a16="http://schemas.microsoft.com/office/drawing/2014/main" id="{C0FE66A6-E7C2-DE49-B2E0-79F040C60F92}"/>
              </a:ext>
            </a:extLst>
          </p:cNvPr>
          <p:cNvSpPr>
            <a:spLocks noGrp="1"/>
          </p:cNvSpPr>
          <p:nvPr>
            <p:ph type="body" sz="quarter" idx="13"/>
          </p:nvPr>
        </p:nvSpPr>
        <p:spPr/>
        <p:txBody>
          <a:bodyPr/>
          <a:lstStyle/>
          <a:p>
            <a:r>
              <a:rPr lang="en-AU" cap="all" dirty="0"/>
              <a:t>Activity</a:t>
            </a:r>
          </a:p>
        </p:txBody>
      </p:sp>
    </p:spTree>
    <p:extLst>
      <p:ext uri="{BB962C8B-B14F-4D97-AF65-F5344CB8AC3E}">
        <p14:creationId xmlns:p14="http://schemas.microsoft.com/office/powerpoint/2010/main" val="403507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93509E-2415-44FF-B7E7-010285F8FE7D}"/>
              </a:ext>
            </a:extLst>
          </p:cNvPr>
          <p:cNvSpPr>
            <a:spLocks noGrp="1"/>
          </p:cNvSpPr>
          <p:nvPr>
            <p:ph type="sldNum" sz="quarter" idx="10"/>
          </p:nvPr>
        </p:nvSpPr>
        <p:spPr/>
        <p:txBody>
          <a:bodyPr/>
          <a:lstStyle/>
          <a:p>
            <a:fld id="{727F2A48-8E58-5441-936F-2F05626EB3ED}" type="slidenum">
              <a:rPr lang="de-DE" smtClean="0"/>
              <a:pPr/>
              <a:t>24</a:t>
            </a:fld>
            <a:endParaRPr lang="de-DE"/>
          </a:p>
        </p:txBody>
      </p:sp>
      <p:sp>
        <p:nvSpPr>
          <p:cNvPr id="5" name="Titel 4">
            <a:extLst>
              <a:ext uri="{FF2B5EF4-FFF2-40B4-BE49-F238E27FC236}">
                <a16:creationId xmlns:a16="http://schemas.microsoft.com/office/drawing/2014/main" id="{7DFC8D8F-E22F-4144-B3BE-F57E6BF4BD85}"/>
              </a:ext>
            </a:extLst>
          </p:cNvPr>
          <p:cNvSpPr>
            <a:spLocks noGrp="1"/>
          </p:cNvSpPr>
          <p:nvPr>
            <p:ph type="title"/>
          </p:nvPr>
        </p:nvSpPr>
        <p:spPr/>
        <p:txBody>
          <a:bodyPr/>
          <a:lstStyle/>
          <a:p>
            <a:r>
              <a:rPr lang="de-DE" dirty="0"/>
              <a:t>Stakeholder Mapping</a:t>
            </a:r>
          </a:p>
        </p:txBody>
      </p:sp>
      <p:sp>
        <p:nvSpPr>
          <p:cNvPr id="6" name="Textfeld 5">
            <a:extLst>
              <a:ext uri="{FF2B5EF4-FFF2-40B4-BE49-F238E27FC236}">
                <a16:creationId xmlns:a16="http://schemas.microsoft.com/office/drawing/2014/main" id="{DC25A792-7996-482E-841F-5FF813575DBA}"/>
              </a:ext>
            </a:extLst>
          </p:cNvPr>
          <p:cNvSpPr txBox="1"/>
          <p:nvPr/>
        </p:nvSpPr>
        <p:spPr>
          <a:xfrm>
            <a:off x="676507" y="1063083"/>
            <a:ext cx="7300332" cy="2677656"/>
          </a:xfrm>
          <a:prstGeom prst="rect">
            <a:avLst/>
          </a:prstGeom>
          <a:noFill/>
        </p:spPr>
        <p:txBody>
          <a:bodyPr wrap="square" rtlCol="0">
            <a:spAutoFit/>
          </a:bodyPr>
          <a:lstStyle/>
          <a:p>
            <a:r>
              <a:rPr lang="en-AU" sz="1200" dirty="0"/>
              <a:t>Next to a thorough understanding of the Collaboration Phase, the necessary steps to prepare the Collaboration Phase and the needed instruments to identify possible Startup solutions, it is important to identify an mobilize key stakeholders in your organisation.</a:t>
            </a:r>
          </a:p>
          <a:p>
            <a:endParaRPr lang="en-AU" sz="1200" dirty="0"/>
          </a:p>
          <a:p>
            <a:r>
              <a:rPr lang="en-AU" sz="1200" dirty="0"/>
              <a:t>The Activity Stakeholder Mapping provides you with a tool to identify, map and cluster the most relevant stakeholders in your organization that you need to mobilize to different degrees. </a:t>
            </a:r>
          </a:p>
          <a:p>
            <a:endParaRPr lang="en-AU" sz="1200" dirty="0"/>
          </a:p>
          <a:p>
            <a:r>
              <a:rPr lang="en-AU" sz="1200" dirty="0"/>
              <a:t>In the Preparation Phase, the Public Sector partner has already concluded the stakeholder mapping activity, whose results have been recorded in the </a:t>
            </a:r>
            <a:r>
              <a:rPr lang="en-AU" sz="1200" dirty="0" err="1"/>
              <a:t>the</a:t>
            </a:r>
            <a:r>
              <a:rPr lang="en-AU" sz="1200" dirty="0"/>
              <a:t> Key Tool Stakeholder Engagement Plan (Module 2: Session 1: Preparation of the Collaboration Phase)</a:t>
            </a:r>
          </a:p>
          <a:p>
            <a:endParaRPr lang="en-AU" sz="1200" dirty="0"/>
          </a:p>
          <a:p>
            <a:r>
              <a:rPr lang="en-AU" sz="1200" dirty="0"/>
              <a:t>If this Key Tool is available, this can be a solid basis for extending and re-evaluation the Stakeholder Mapping and Engagement Plan with the new insights and perspective by the joint Public Sector – </a:t>
            </a:r>
            <a:r>
              <a:rPr lang="en-AU" sz="1200" dirty="0" err="1"/>
              <a:t>Startup</a:t>
            </a:r>
            <a:r>
              <a:rPr lang="en-AU" sz="1200" dirty="0"/>
              <a:t> team.</a:t>
            </a:r>
          </a:p>
        </p:txBody>
      </p:sp>
    </p:spTree>
    <p:extLst>
      <p:ext uri="{BB962C8B-B14F-4D97-AF65-F5344CB8AC3E}">
        <p14:creationId xmlns:p14="http://schemas.microsoft.com/office/powerpoint/2010/main" val="227486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A4A979E-641D-5343-9700-EB571B5F69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de-DE" sz="800" b="0" i="0" u="none" strike="noStrike" kern="0" cap="none" spc="0" normalizeH="0" baseline="0" noProof="0" dirty="0">
              <a:ln>
                <a:noFill/>
              </a:ln>
              <a:solidFill>
                <a:srgbClr val="172A38"/>
              </a:solidFill>
              <a:effectLst/>
              <a:uLnTx/>
              <a:uFillTx/>
              <a:latin typeface="Arial"/>
              <a:cs typeface="Arial"/>
              <a:sym typeface="Arial"/>
            </a:endParaRPr>
          </a:p>
        </p:txBody>
      </p:sp>
      <p:sp>
        <p:nvSpPr>
          <p:cNvPr id="3" name="Textplatzhalter 2">
            <a:extLst>
              <a:ext uri="{FF2B5EF4-FFF2-40B4-BE49-F238E27FC236}">
                <a16:creationId xmlns:a16="http://schemas.microsoft.com/office/drawing/2014/main" id="{5C9F4E80-C13E-7D4F-A4B6-D5E232C63ACE}"/>
              </a:ext>
            </a:extLst>
          </p:cNvPr>
          <p:cNvSpPr>
            <a:spLocks noGrp="1"/>
          </p:cNvSpPr>
          <p:nvPr>
            <p:ph type="body" sz="quarter" idx="11"/>
          </p:nvPr>
        </p:nvSpPr>
        <p:spPr/>
        <p:txBody>
          <a:bodyPr>
            <a:normAutofit/>
          </a:bodyPr>
          <a:lstStyle/>
          <a:p>
            <a:r>
              <a:rPr lang="en-AU" sz="1200" dirty="0"/>
              <a:t>45 mins</a:t>
            </a:r>
          </a:p>
        </p:txBody>
      </p:sp>
      <p:sp>
        <p:nvSpPr>
          <p:cNvPr id="4" name="Textplatzhalter 3">
            <a:extLst>
              <a:ext uri="{FF2B5EF4-FFF2-40B4-BE49-F238E27FC236}">
                <a16:creationId xmlns:a16="http://schemas.microsoft.com/office/drawing/2014/main" id="{4A274E4F-4AC1-6C4C-B46A-8D71A9985110}"/>
              </a:ext>
            </a:extLst>
          </p:cNvPr>
          <p:cNvSpPr>
            <a:spLocks noGrp="1"/>
          </p:cNvSpPr>
          <p:nvPr>
            <p:ph type="body" sz="quarter" idx="12"/>
          </p:nvPr>
        </p:nvSpPr>
        <p:spPr/>
        <p:txBody>
          <a:bodyPr>
            <a:normAutofit/>
          </a:bodyPr>
          <a:lstStyle/>
          <a:p>
            <a:r>
              <a:rPr lang="en-GB" sz="1200" dirty="0">
                <a:solidFill>
                  <a:srgbClr val="222222"/>
                </a:solidFill>
              </a:rPr>
              <a:t>Identifying the relevant units and persons within and outside your organisation that you need to have on board to realize your collaborative innovation project</a:t>
            </a:r>
          </a:p>
        </p:txBody>
      </p:sp>
      <p:sp>
        <p:nvSpPr>
          <p:cNvPr id="5" name="Textplatzhalter 4">
            <a:extLst>
              <a:ext uri="{FF2B5EF4-FFF2-40B4-BE49-F238E27FC236}">
                <a16:creationId xmlns:a16="http://schemas.microsoft.com/office/drawing/2014/main" id="{142F42C1-0EE0-2243-9508-FC41E4A04658}"/>
              </a:ext>
            </a:extLst>
          </p:cNvPr>
          <p:cNvSpPr>
            <a:spLocks noGrp="1"/>
          </p:cNvSpPr>
          <p:nvPr>
            <p:ph type="body" sz="quarter" idx="13"/>
          </p:nvPr>
        </p:nvSpPr>
        <p:spPr/>
        <p:txBody>
          <a:bodyPr>
            <a:normAutofit/>
          </a:bodyPr>
          <a:lstStyle/>
          <a:p>
            <a:pPr marL="0" lvl="0" indent="0">
              <a:spcAft>
                <a:spcPts val="0"/>
              </a:spcAft>
            </a:pPr>
            <a:r>
              <a:rPr lang="en-GB" sz="1200" dirty="0">
                <a:solidFill>
                  <a:srgbClr val="222222"/>
                </a:solidFill>
              </a:rPr>
              <a:t>Facilitators </a:t>
            </a:r>
          </a:p>
          <a:p>
            <a:pPr marL="0" lvl="0" indent="0">
              <a:spcAft>
                <a:spcPts val="0"/>
              </a:spcAft>
            </a:pPr>
            <a:r>
              <a:rPr lang="en-GB" sz="1200" dirty="0" err="1">
                <a:solidFill>
                  <a:srgbClr val="222222"/>
                </a:solidFill>
              </a:rPr>
              <a:t>Startup</a:t>
            </a:r>
            <a:r>
              <a:rPr lang="en-GB" sz="1200" dirty="0">
                <a:solidFill>
                  <a:srgbClr val="222222"/>
                </a:solidFill>
              </a:rPr>
              <a:t> – Public Sector Core Team</a:t>
            </a:r>
          </a:p>
        </p:txBody>
      </p:sp>
      <p:sp>
        <p:nvSpPr>
          <p:cNvPr id="6" name="Textplatzhalter 5">
            <a:extLst>
              <a:ext uri="{FF2B5EF4-FFF2-40B4-BE49-F238E27FC236}">
                <a16:creationId xmlns:a16="http://schemas.microsoft.com/office/drawing/2014/main" id="{9356FF55-DE68-124D-902D-A7C26A4EE376}"/>
              </a:ext>
            </a:extLst>
          </p:cNvPr>
          <p:cNvSpPr>
            <a:spLocks noGrp="1"/>
          </p:cNvSpPr>
          <p:nvPr>
            <p:ph type="body" sz="quarter" idx="14"/>
          </p:nvPr>
        </p:nvSpPr>
        <p:spPr/>
        <p:txBody>
          <a:bodyPr>
            <a:normAutofit/>
          </a:bodyPr>
          <a:lstStyle/>
          <a:p>
            <a:pPr marL="360000" lvl="0" indent="-298450">
              <a:spcAft>
                <a:spcPts val="0"/>
              </a:spcAft>
              <a:buClr>
                <a:srgbClr val="222222"/>
              </a:buClr>
              <a:buSzPts val="1100"/>
              <a:buChar char="●"/>
            </a:pPr>
            <a:r>
              <a:rPr lang="en-GB" sz="1200" dirty="0">
                <a:solidFill>
                  <a:srgbClr val="222222"/>
                </a:solidFill>
              </a:rPr>
              <a:t>Stakeholder Mapping Template</a:t>
            </a:r>
          </a:p>
          <a:p>
            <a:pPr marL="360000" lvl="0" indent="-298450">
              <a:spcAft>
                <a:spcPts val="0"/>
              </a:spcAft>
              <a:buClr>
                <a:srgbClr val="222222"/>
              </a:buClr>
              <a:buSzPts val="1100"/>
              <a:buChar char="●"/>
            </a:pPr>
            <a:r>
              <a:rPr lang="en-GB" sz="1200" dirty="0">
                <a:solidFill>
                  <a:srgbClr val="222222"/>
                </a:solidFill>
              </a:rPr>
              <a:t>note-taking material</a:t>
            </a:r>
          </a:p>
          <a:p>
            <a:pPr marL="360000" lvl="0" indent="-298450">
              <a:spcBef>
                <a:spcPts val="300"/>
              </a:spcBef>
              <a:spcAft>
                <a:spcPts val="0"/>
              </a:spcAft>
              <a:buClr>
                <a:srgbClr val="222222"/>
              </a:buClr>
              <a:buSzPts val="1100"/>
              <a:buChar char="●"/>
            </a:pPr>
            <a:r>
              <a:rPr lang="en-GB" sz="1200" dirty="0">
                <a:solidFill>
                  <a:srgbClr val="222222"/>
                </a:solidFill>
              </a:rPr>
              <a:t>Pens/markers</a:t>
            </a:r>
          </a:p>
          <a:p>
            <a:endParaRPr lang="en-AU" sz="1200" dirty="0"/>
          </a:p>
        </p:txBody>
      </p:sp>
      <p:sp>
        <p:nvSpPr>
          <p:cNvPr id="7" name="Textplatzhalter 6">
            <a:extLst>
              <a:ext uri="{FF2B5EF4-FFF2-40B4-BE49-F238E27FC236}">
                <a16:creationId xmlns:a16="http://schemas.microsoft.com/office/drawing/2014/main" id="{AC8DD8FB-87D2-2243-AD61-AC15DB12D8F8}"/>
              </a:ext>
            </a:extLst>
          </p:cNvPr>
          <p:cNvSpPr>
            <a:spLocks noGrp="1"/>
          </p:cNvSpPr>
          <p:nvPr>
            <p:ph type="body" sz="quarter" idx="15"/>
          </p:nvPr>
        </p:nvSpPr>
        <p:spPr/>
        <p:txBody>
          <a:bodyPr>
            <a:noAutofit/>
          </a:bodyPr>
          <a:lstStyle/>
          <a:p>
            <a:pPr marL="0" lvl="0" indent="0">
              <a:spcAft>
                <a:spcPts val="0"/>
              </a:spcAft>
            </a:pPr>
            <a:r>
              <a:rPr lang="de-DE" sz="1200" dirty="0">
                <a:solidFill>
                  <a:srgbClr val="222222"/>
                </a:solidFill>
              </a:rPr>
              <a:t>After </a:t>
            </a:r>
            <a:r>
              <a:rPr lang="de-DE" sz="1200" dirty="0" err="1">
                <a:solidFill>
                  <a:srgbClr val="222222"/>
                </a:solidFill>
              </a:rPr>
              <a:t>having</a:t>
            </a:r>
            <a:r>
              <a:rPr lang="de-DE" sz="1200" dirty="0">
                <a:solidFill>
                  <a:srgbClr val="222222"/>
                </a:solidFill>
              </a:rPr>
              <a:t> a </a:t>
            </a:r>
            <a:r>
              <a:rPr lang="de-DE" sz="1200" dirty="0" err="1">
                <a:solidFill>
                  <a:srgbClr val="222222"/>
                </a:solidFill>
              </a:rPr>
              <a:t>through</a:t>
            </a:r>
            <a:r>
              <a:rPr lang="de-DE" sz="1200" dirty="0">
                <a:solidFill>
                  <a:srgbClr val="222222"/>
                </a:solidFill>
              </a:rPr>
              <a:t> </a:t>
            </a:r>
            <a:r>
              <a:rPr lang="de-DE" sz="1200" dirty="0" err="1">
                <a:solidFill>
                  <a:srgbClr val="222222"/>
                </a:solidFill>
              </a:rPr>
              <a:t>understanding</a:t>
            </a:r>
            <a:r>
              <a:rPr lang="de-DE" sz="1200" dirty="0">
                <a:solidFill>
                  <a:srgbClr val="222222"/>
                </a:solidFill>
              </a:rPr>
              <a:t> </a:t>
            </a:r>
            <a:r>
              <a:rPr lang="de-DE" sz="1200" dirty="0" err="1">
                <a:solidFill>
                  <a:srgbClr val="222222"/>
                </a:solidFill>
              </a:rPr>
              <a:t>of</a:t>
            </a:r>
            <a:r>
              <a:rPr lang="de-DE" sz="1200" dirty="0">
                <a:solidFill>
                  <a:srgbClr val="222222"/>
                </a:solidFill>
              </a:rPr>
              <a:t> </a:t>
            </a:r>
            <a:r>
              <a:rPr lang="de-DE" sz="1200" dirty="0" err="1">
                <a:solidFill>
                  <a:srgbClr val="222222"/>
                </a:solidFill>
              </a:rPr>
              <a:t>the</a:t>
            </a:r>
            <a:r>
              <a:rPr lang="de-DE" sz="1200" dirty="0">
                <a:solidFill>
                  <a:srgbClr val="222222"/>
                </a:solidFill>
              </a:rPr>
              <a:t> Public </a:t>
            </a:r>
            <a:r>
              <a:rPr lang="de-DE" sz="1200" dirty="0" err="1">
                <a:solidFill>
                  <a:srgbClr val="222222"/>
                </a:solidFill>
              </a:rPr>
              <a:t>Sector</a:t>
            </a:r>
            <a:r>
              <a:rPr lang="de-DE" sz="1200" dirty="0">
                <a:solidFill>
                  <a:srgbClr val="222222"/>
                </a:solidFill>
              </a:rPr>
              <a:t> Challenge and </a:t>
            </a:r>
            <a:r>
              <a:rPr lang="de-DE" sz="1200" dirty="0" err="1">
                <a:solidFill>
                  <a:srgbClr val="222222"/>
                </a:solidFill>
              </a:rPr>
              <a:t>the</a:t>
            </a:r>
            <a:r>
              <a:rPr lang="de-DE" sz="1200" dirty="0">
                <a:solidFill>
                  <a:srgbClr val="222222"/>
                </a:solidFill>
              </a:rPr>
              <a:t> Startup </a:t>
            </a:r>
            <a:r>
              <a:rPr lang="de-DE" sz="1200" dirty="0" err="1">
                <a:solidFill>
                  <a:srgbClr val="222222"/>
                </a:solidFill>
              </a:rPr>
              <a:t>solution</a:t>
            </a:r>
            <a:r>
              <a:rPr lang="de-DE" sz="1200" dirty="0">
                <a:solidFill>
                  <a:srgbClr val="222222"/>
                </a:solidFill>
              </a:rPr>
              <a:t>, in </a:t>
            </a:r>
            <a:r>
              <a:rPr lang="de-DE" sz="1200" dirty="0" err="1">
                <a:solidFill>
                  <a:srgbClr val="222222"/>
                </a:solidFill>
              </a:rPr>
              <a:t>order</a:t>
            </a:r>
            <a:r>
              <a:rPr lang="de-DE" sz="1200" dirty="0">
                <a:solidFill>
                  <a:srgbClr val="222222"/>
                </a:solidFill>
              </a:rPr>
              <a:t> </a:t>
            </a:r>
            <a:r>
              <a:rPr lang="de-DE" sz="1200" dirty="0" err="1">
                <a:solidFill>
                  <a:srgbClr val="222222"/>
                </a:solidFill>
              </a:rPr>
              <a:t>to</a:t>
            </a:r>
            <a:r>
              <a:rPr lang="de-DE" sz="1200" dirty="0">
                <a:solidFill>
                  <a:srgbClr val="222222"/>
                </a:solidFill>
              </a:rPr>
              <a:t> (review </a:t>
            </a:r>
            <a:r>
              <a:rPr lang="de-DE" sz="1200" dirty="0" err="1">
                <a:solidFill>
                  <a:srgbClr val="222222"/>
                </a:solidFill>
              </a:rPr>
              <a:t>or</a:t>
            </a:r>
            <a:r>
              <a:rPr lang="de-DE" sz="1200" dirty="0">
                <a:solidFill>
                  <a:srgbClr val="222222"/>
                </a:solidFill>
              </a:rPr>
              <a:t>) </a:t>
            </a:r>
            <a:r>
              <a:rPr lang="de-DE" sz="1200" dirty="0" err="1">
                <a:solidFill>
                  <a:srgbClr val="222222"/>
                </a:solidFill>
              </a:rPr>
              <a:t>identify</a:t>
            </a:r>
            <a:r>
              <a:rPr lang="de-DE" sz="1200" dirty="0">
                <a:solidFill>
                  <a:srgbClr val="222222"/>
                </a:solidFill>
              </a:rPr>
              <a:t> </a:t>
            </a:r>
            <a:r>
              <a:rPr lang="de-DE" sz="1200" dirty="0" err="1">
                <a:solidFill>
                  <a:srgbClr val="222222"/>
                </a:solidFill>
              </a:rPr>
              <a:t>the</a:t>
            </a:r>
            <a:r>
              <a:rPr lang="de-DE" sz="1200" dirty="0">
                <a:solidFill>
                  <a:srgbClr val="222222"/>
                </a:solidFill>
              </a:rPr>
              <a:t> relevant </a:t>
            </a:r>
            <a:r>
              <a:rPr lang="de-DE" sz="1200" dirty="0" err="1">
                <a:solidFill>
                  <a:srgbClr val="222222"/>
                </a:solidFill>
              </a:rPr>
              <a:t>stakeholder</a:t>
            </a:r>
            <a:r>
              <a:rPr lang="de-DE" sz="1200" dirty="0">
                <a:solidFill>
                  <a:srgbClr val="222222"/>
                </a:solidFill>
              </a:rPr>
              <a:t> </a:t>
            </a:r>
            <a:r>
              <a:rPr lang="de-DE" sz="1200" dirty="0" err="1">
                <a:solidFill>
                  <a:srgbClr val="222222"/>
                </a:solidFill>
              </a:rPr>
              <a:t>to</a:t>
            </a:r>
            <a:r>
              <a:rPr lang="de-DE" sz="1200" dirty="0">
                <a:solidFill>
                  <a:srgbClr val="222222"/>
                </a:solidFill>
              </a:rPr>
              <a:t> </a:t>
            </a:r>
            <a:r>
              <a:rPr lang="de-DE" sz="1200" dirty="0" err="1">
                <a:solidFill>
                  <a:srgbClr val="222222"/>
                </a:solidFill>
              </a:rPr>
              <a:t>be</a:t>
            </a:r>
            <a:r>
              <a:rPr lang="de-DE" sz="1200" dirty="0">
                <a:solidFill>
                  <a:srgbClr val="222222"/>
                </a:solidFill>
              </a:rPr>
              <a:t> </a:t>
            </a:r>
            <a:r>
              <a:rPr lang="de-DE" sz="1200" dirty="0" err="1">
                <a:solidFill>
                  <a:srgbClr val="222222"/>
                </a:solidFill>
              </a:rPr>
              <a:t>involved</a:t>
            </a:r>
            <a:r>
              <a:rPr lang="de-DE" sz="1200" dirty="0">
                <a:solidFill>
                  <a:srgbClr val="222222"/>
                </a:solidFill>
              </a:rPr>
              <a:t> in </a:t>
            </a:r>
            <a:r>
              <a:rPr lang="de-DE" sz="1200" dirty="0" err="1">
                <a:solidFill>
                  <a:srgbClr val="222222"/>
                </a:solidFill>
              </a:rPr>
              <a:t>the</a:t>
            </a:r>
            <a:r>
              <a:rPr lang="de-DE" sz="1200" dirty="0">
                <a:solidFill>
                  <a:srgbClr val="222222"/>
                </a:solidFill>
              </a:rPr>
              <a:t> </a:t>
            </a:r>
            <a:r>
              <a:rPr lang="de-DE" sz="1200" dirty="0" err="1">
                <a:solidFill>
                  <a:srgbClr val="222222"/>
                </a:solidFill>
              </a:rPr>
              <a:t>Collaboration</a:t>
            </a:r>
            <a:r>
              <a:rPr lang="de-DE" sz="1200" dirty="0">
                <a:solidFill>
                  <a:srgbClr val="222222"/>
                </a:solidFill>
              </a:rPr>
              <a:t> </a:t>
            </a:r>
            <a:r>
              <a:rPr lang="de-DE" sz="1200" dirty="0" err="1">
                <a:solidFill>
                  <a:srgbClr val="222222"/>
                </a:solidFill>
              </a:rPr>
              <a:t>project</a:t>
            </a:r>
            <a:r>
              <a:rPr lang="de-DE" sz="1200" dirty="0">
                <a:solidFill>
                  <a:srgbClr val="222222"/>
                </a:solidFill>
              </a:rPr>
              <a:t>.</a:t>
            </a:r>
          </a:p>
        </p:txBody>
      </p:sp>
      <p:sp>
        <p:nvSpPr>
          <p:cNvPr id="8" name="Textplatzhalter 7">
            <a:extLst>
              <a:ext uri="{FF2B5EF4-FFF2-40B4-BE49-F238E27FC236}">
                <a16:creationId xmlns:a16="http://schemas.microsoft.com/office/drawing/2014/main" id="{C5C524E1-D300-7C4A-AFB4-0BCD55CA9A3A}"/>
              </a:ext>
            </a:extLst>
          </p:cNvPr>
          <p:cNvSpPr>
            <a:spLocks noGrp="1"/>
          </p:cNvSpPr>
          <p:nvPr>
            <p:ph type="body" sz="quarter" idx="16"/>
          </p:nvPr>
        </p:nvSpPr>
        <p:spPr/>
        <p:txBody>
          <a:bodyPr>
            <a:normAutofit/>
          </a:bodyPr>
          <a:lstStyle/>
          <a:p>
            <a:r>
              <a:rPr lang="en-AU" sz="1200" dirty="0"/>
              <a:t>In person or online</a:t>
            </a:r>
          </a:p>
        </p:txBody>
      </p:sp>
      <p:sp>
        <p:nvSpPr>
          <p:cNvPr id="9" name="Titel 8">
            <a:extLst>
              <a:ext uri="{FF2B5EF4-FFF2-40B4-BE49-F238E27FC236}">
                <a16:creationId xmlns:a16="http://schemas.microsoft.com/office/drawing/2014/main" id="{D412BF62-2B8E-5F45-8353-345762F95FA5}"/>
              </a:ext>
            </a:extLst>
          </p:cNvPr>
          <p:cNvSpPr>
            <a:spLocks noGrp="1"/>
          </p:cNvSpPr>
          <p:nvPr>
            <p:ph type="title"/>
          </p:nvPr>
        </p:nvSpPr>
        <p:spPr/>
        <p:txBody>
          <a:bodyPr>
            <a:normAutofit/>
          </a:bodyPr>
          <a:lstStyle/>
          <a:p>
            <a:r>
              <a:rPr lang="en-AU" dirty="0"/>
              <a:t>Stakeholder Mapping</a:t>
            </a:r>
          </a:p>
        </p:txBody>
      </p:sp>
    </p:spTree>
    <p:extLst>
      <p:ext uri="{BB962C8B-B14F-4D97-AF65-F5344CB8AC3E}">
        <p14:creationId xmlns:p14="http://schemas.microsoft.com/office/powerpoint/2010/main" val="255662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05D4C6F-FDD6-A34D-A96A-971FB1243D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de-DE" sz="800" b="0" i="0" u="none" strike="noStrike" kern="0" cap="none" spc="0" normalizeH="0" baseline="0" noProof="0">
              <a:ln>
                <a:noFill/>
              </a:ln>
              <a:solidFill>
                <a:srgbClr val="172A38"/>
              </a:solidFill>
              <a:effectLst/>
              <a:uLnTx/>
              <a:uFillTx/>
              <a:latin typeface="Arial"/>
              <a:cs typeface="Arial"/>
              <a:sym typeface="Arial"/>
            </a:endParaRPr>
          </a:p>
        </p:txBody>
      </p:sp>
      <p:sp>
        <p:nvSpPr>
          <p:cNvPr id="13" name="Titel 12">
            <a:extLst>
              <a:ext uri="{FF2B5EF4-FFF2-40B4-BE49-F238E27FC236}">
                <a16:creationId xmlns:a16="http://schemas.microsoft.com/office/drawing/2014/main" id="{9A675C36-FEB4-934B-93A5-FB09DC16953D}"/>
              </a:ext>
            </a:extLst>
          </p:cNvPr>
          <p:cNvSpPr>
            <a:spLocks noGrp="1"/>
          </p:cNvSpPr>
          <p:nvPr>
            <p:ph type="title"/>
          </p:nvPr>
        </p:nvSpPr>
        <p:spPr/>
        <p:txBody>
          <a:bodyPr/>
          <a:lstStyle/>
          <a:p>
            <a:r>
              <a:rPr lang="en-AU" dirty="0"/>
              <a:t>Template for Stakeholder Mapping</a:t>
            </a:r>
          </a:p>
        </p:txBody>
      </p:sp>
      <p:grpSp>
        <p:nvGrpSpPr>
          <p:cNvPr id="4" name="Gruppieren 3">
            <a:extLst>
              <a:ext uri="{FF2B5EF4-FFF2-40B4-BE49-F238E27FC236}">
                <a16:creationId xmlns:a16="http://schemas.microsoft.com/office/drawing/2014/main" id="{66B6B712-6C4D-1443-BDC2-C799E341DAC4}"/>
              </a:ext>
            </a:extLst>
          </p:cNvPr>
          <p:cNvGrpSpPr/>
          <p:nvPr/>
        </p:nvGrpSpPr>
        <p:grpSpPr>
          <a:xfrm>
            <a:off x="6718328" y="912495"/>
            <a:ext cx="2316634" cy="3700156"/>
            <a:chOff x="6718328" y="912495"/>
            <a:chExt cx="2316634" cy="3700156"/>
          </a:xfrm>
        </p:grpSpPr>
        <p:sp>
          <p:nvSpPr>
            <p:cNvPr id="28" name="Abgerundetes Rechteck 27">
              <a:extLst>
                <a:ext uri="{FF2B5EF4-FFF2-40B4-BE49-F238E27FC236}">
                  <a16:creationId xmlns:a16="http://schemas.microsoft.com/office/drawing/2014/main" id="{E0937D3C-6584-7C47-8C75-07D69284B954}"/>
                </a:ext>
              </a:extLst>
            </p:cNvPr>
            <p:cNvSpPr/>
            <p:nvPr/>
          </p:nvSpPr>
          <p:spPr>
            <a:xfrm>
              <a:off x="6718328" y="912495"/>
              <a:ext cx="2316634" cy="3700156"/>
            </a:xfrm>
            <a:prstGeom prst="roundRect">
              <a:avLst>
                <a:gd name="adj" fmla="val 78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Google Shape;405;p55">
              <a:extLst>
                <a:ext uri="{FF2B5EF4-FFF2-40B4-BE49-F238E27FC236}">
                  <a16:creationId xmlns:a16="http://schemas.microsoft.com/office/drawing/2014/main" id="{207571C5-112A-234E-BFFF-119D1711C5D0}"/>
                </a:ext>
              </a:extLst>
            </p:cNvPr>
            <p:cNvSpPr txBox="1"/>
            <p:nvPr/>
          </p:nvSpPr>
          <p:spPr>
            <a:xfrm>
              <a:off x="6865282" y="1076687"/>
              <a:ext cx="1981800" cy="38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Arial"/>
                  <a:cs typeface="Arial"/>
                  <a:sym typeface="Arial"/>
                </a:rPr>
                <a:t>How to use these templates</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06;p55">
              <a:extLst>
                <a:ext uri="{FF2B5EF4-FFF2-40B4-BE49-F238E27FC236}">
                  <a16:creationId xmlns:a16="http://schemas.microsoft.com/office/drawing/2014/main" id="{28A5D724-E059-3948-8556-C32BE19F9D13}"/>
                </a:ext>
              </a:extLst>
            </p:cNvPr>
            <p:cNvSpPr txBox="1"/>
            <p:nvPr/>
          </p:nvSpPr>
          <p:spPr>
            <a:xfrm>
              <a:off x="6865282" y="1301462"/>
              <a:ext cx="2062500" cy="102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Use these templates within the facilitator team to help you reflect on the interviews conducted. This step is crucial in identifying the stakeholders you need to mobilize</a:t>
              </a:r>
              <a:r>
                <a:rPr kumimoji="0" lang="en-GB" sz="900" b="0" i="0" u="none" strike="noStrike" kern="0" cap="none" spc="0" normalizeH="0" baseline="0" noProof="0" dirty="0">
                  <a:ln>
                    <a:noFill/>
                  </a:ln>
                  <a:solidFill>
                    <a:srgbClr val="172A38"/>
                  </a:solidFill>
                  <a:effectLst/>
                  <a:uLnTx/>
                  <a:uFillTx/>
                  <a:latin typeface="Arial"/>
                  <a:cs typeface="Arial"/>
                  <a:sym typeface="Arial"/>
                </a:rPr>
                <a:t>.</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07;p55">
              <a:extLst>
                <a:ext uri="{FF2B5EF4-FFF2-40B4-BE49-F238E27FC236}">
                  <a16:creationId xmlns:a16="http://schemas.microsoft.com/office/drawing/2014/main" id="{EA7A60AA-C0DD-3F4C-8774-1EAEA9F84766}"/>
                </a:ext>
              </a:extLst>
            </p:cNvPr>
            <p:cNvSpPr txBox="1"/>
            <p:nvPr/>
          </p:nvSpPr>
          <p:spPr>
            <a:xfrm>
              <a:off x="7323382" y="2467862"/>
              <a:ext cx="1637400" cy="11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000000"/>
                  </a:solidFill>
                  <a:effectLst/>
                  <a:uLnTx/>
                  <a:uFillTx/>
                  <a:latin typeface="Arial"/>
                  <a:cs typeface="Arial"/>
                  <a:sym typeface="Arial"/>
                </a:rPr>
                <a:t>How to print</a:t>
              </a:r>
              <a:endParaRPr kumimoji="0" sz="9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If you are printing A3 size would be ideal as the minimum size.</a:t>
              </a: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08;p55">
              <a:extLst>
                <a:ext uri="{FF2B5EF4-FFF2-40B4-BE49-F238E27FC236}">
                  <a16:creationId xmlns:a16="http://schemas.microsoft.com/office/drawing/2014/main" id="{55709BF5-8736-7544-9FB2-9135FA5D8C05}"/>
                </a:ext>
              </a:extLst>
            </p:cNvPr>
            <p:cNvSpPr txBox="1"/>
            <p:nvPr/>
          </p:nvSpPr>
          <p:spPr>
            <a:xfrm>
              <a:off x="7290257" y="3154436"/>
              <a:ext cx="1637400" cy="102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Arial"/>
                  <a:cs typeface="Arial"/>
                  <a:sym typeface="Arial"/>
                </a:rPr>
                <a:t>Use it on the computer</a:t>
              </a:r>
              <a:endParaRPr kumimoji="0" sz="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Copy the template page into a new document to share with participants to fill out. Alternatively copy only the questions and discuss them</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5" name="Google Shape;409;p55">
              <a:extLst>
                <a:ext uri="{FF2B5EF4-FFF2-40B4-BE49-F238E27FC236}">
                  <a16:creationId xmlns:a16="http://schemas.microsoft.com/office/drawing/2014/main" id="{193DFC0E-5D06-7144-B360-8DF87C2132A5}"/>
                </a:ext>
              </a:extLst>
            </p:cNvPr>
            <p:cNvPicPr preferRelativeResize="0"/>
            <p:nvPr/>
          </p:nvPicPr>
          <p:blipFill>
            <a:blip r:embed="rId3">
              <a:alphaModFix/>
            </a:blip>
            <a:stretch>
              <a:fillRect/>
            </a:stretch>
          </p:blipFill>
          <p:spPr>
            <a:xfrm>
              <a:off x="6895607" y="2503287"/>
              <a:ext cx="429900" cy="429900"/>
            </a:xfrm>
            <a:prstGeom prst="rect">
              <a:avLst/>
            </a:prstGeom>
            <a:noFill/>
            <a:ln>
              <a:noFill/>
            </a:ln>
          </p:spPr>
        </p:pic>
        <p:pic>
          <p:nvPicPr>
            <p:cNvPr id="26" name="Google Shape;410;p55">
              <a:extLst>
                <a:ext uri="{FF2B5EF4-FFF2-40B4-BE49-F238E27FC236}">
                  <a16:creationId xmlns:a16="http://schemas.microsoft.com/office/drawing/2014/main" id="{C2865DBA-4C18-3D4E-BE9D-062A0CC235B2}"/>
                </a:ext>
              </a:extLst>
            </p:cNvPr>
            <p:cNvPicPr preferRelativeResize="0"/>
            <p:nvPr/>
          </p:nvPicPr>
          <p:blipFill>
            <a:blip r:embed="rId4">
              <a:alphaModFix/>
            </a:blip>
            <a:stretch>
              <a:fillRect/>
            </a:stretch>
          </p:blipFill>
          <p:spPr>
            <a:xfrm>
              <a:off x="6918707" y="3213429"/>
              <a:ext cx="383700" cy="383700"/>
            </a:xfrm>
            <a:prstGeom prst="rect">
              <a:avLst/>
            </a:prstGeom>
            <a:noFill/>
            <a:ln>
              <a:noFill/>
            </a:ln>
          </p:spPr>
        </p:pic>
      </p:grpSp>
      <p:sp>
        <p:nvSpPr>
          <p:cNvPr id="3" name="Rechteck 2">
            <a:extLst>
              <a:ext uri="{FF2B5EF4-FFF2-40B4-BE49-F238E27FC236}">
                <a16:creationId xmlns:a16="http://schemas.microsoft.com/office/drawing/2014/main" id="{48AB765C-AC81-1A4D-BDCB-6F057DE60CE5}"/>
              </a:ext>
            </a:extLst>
          </p:cNvPr>
          <p:cNvSpPr/>
          <p:nvPr/>
        </p:nvSpPr>
        <p:spPr>
          <a:xfrm>
            <a:off x="364210" y="1015139"/>
            <a:ext cx="6120346" cy="349486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Grafik 6" descr="Ein Bild, das Text, Visitenkarte, Vektorgrafiken enthält.&#10;&#10;Automatisch generierte Beschreibung">
            <a:extLst>
              <a:ext uri="{FF2B5EF4-FFF2-40B4-BE49-F238E27FC236}">
                <a16:creationId xmlns:a16="http://schemas.microsoft.com/office/drawing/2014/main" id="{EB3C2CF6-A9AC-9245-9DC5-FD5F5971BE86}"/>
              </a:ext>
            </a:extLst>
          </p:cNvPr>
          <p:cNvPicPr>
            <a:picLocks noChangeAspect="1"/>
          </p:cNvPicPr>
          <p:nvPr/>
        </p:nvPicPr>
        <p:blipFill rotWithShape="1">
          <a:blip r:embed="rId5"/>
          <a:srcRect t="91" b="-8780"/>
          <a:stretch/>
        </p:blipFill>
        <p:spPr>
          <a:xfrm>
            <a:off x="8400845" y="-193"/>
            <a:ext cx="747428" cy="833216"/>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9240BAF2-2330-D047-BE57-4DBB29F8DDDF}"/>
              </a:ext>
            </a:extLst>
          </p:cNvPr>
          <p:cNvPicPr>
            <a:picLocks noChangeAspect="1"/>
          </p:cNvPicPr>
          <p:nvPr/>
        </p:nvPicPr>
        <p:blipFill rotWithShape="1">
          <a:blip r:embed="rId6"/>
          <a:srcRect t="2066"/>
          <a:stretch/>
        </p:blipFill>
        <p:spPr>
          <a:xfrm>
            <a:off x="498025" y="1380264"/>
            <a:ext cx="3242471" cy="1509746"/>
          </a:xfrm>
          <a:prstGeom prst="rect">
            <a:avLst/>
          </a:prstGeom>
          <a:ln w="3175">
            <a:solidFill>
              <a:schemeClr val="bg1">
                <a:lumMod val="85000"/>
              </a:schemeClr>
            </a:solidFill>
          </a:ln>
        </p:spPr>
      </p:pic>
      <p:pic>
        <p:nvPicPr>
          <p:cNvPr id="14" name="Grafik 13">
            <a:extLst>
              <a:ext uri="{FF2B5EF4-FFF2-40B4-BE49-F238E27FC236}">
                <a16:creationId xmlns:a16="http://schemas.microsoft.com/office/drawing/2014/main" id="{C3B9E619-DFC7-8244-BD83-82CADAFB9B8C}"/>
              </a:ext>
            </a:extLst>
          </p:cNvPr>
          <p:cNvPicPr>
            <a:picLocks noChangeAspect="1"/>
          </p:cNvPicPr>
          <p:nvPr/>
        </p:nvPicPr>
        <p:blipFill rotWithShape="1">
          <a:blip r:embed="rId7"/>
          <a:srcRect t="2066"/>
          <a:stretch/>
        </p:blipFill>
        <p:spPr>
          <a:xfrm>
            <a:off x="1626301" y="2148544"/>
            <a:ext cx="3242471" cy="1443401"/>
          </a:xfrm>
          <a:prstGeom prst="rect">
            <a:avLst/>
          </a:prstGeom>
          <a:ln w="3175">
            <a:solidFill>
              <a:schemeClr val="bg1">
                <a:lumMod val="85000"/>
              </a:schemeClr>
            </a:solidFill>
          </a:ln>
        </p:spPr>
      </p:pic>
      <p:pic>
        <p:nvPicPr>
          <p:cNvPr id="16" name="Grafik 15" descr="Ein Bild, das Text enthält.&#10;&#10;Automatisch generierte Beschreibung">
            <a:extLst>
              <a:ext uri="{FF2B5EF4-FFF2-40B4-BE49-F238E27FC236}">
                <a16:creationId xmlns:a16="http://schemas.microsoft.com/office/drawing/2014/main" id="{645EABBF-0BDC-6743-8890-F28F181B6D97}"/>
              </a:ext>
            </a:extLst>
          </p:cNvPr>
          <p:cNvPicPr>
            <a:picLocks noChangeAspect="1"/>
          </p:cNvPicPr>
          <p:nvPr/>
        </p:nvPicPr>
        <p:blipFill>
          <a:blip r:embed="rId8"/>
          <a:stretch>
            <a:fillRect/>
          </a:stretch>
        </p:blipFill>
        <p:spPr>
          <a:xfrm>
            <a:off x="3389102" y="2754407"/>
            <a:ext cx="3001289" cy="1393922"/>
          </a:xfrm>
          <a:prstGeom prst="rect">
            <a:avLst/>
          </a:prstGeom>
          <a:ln w="3175">
            <a:solidFill>
              <a:schemeClr val="bg1">
                <a:lumMod val="85000"/>
              </a:schemeClr>
            </a:solidFill>
          </a:ln>
        </p:spPr>
      </p:pic>
    </p:spTree>
    <p:extLst>
      <p:ext uri="{BB962C8B-B14F-4D97-AF65-F5344CB8AC3E}">
        <p14:creationId xmlns:p14="http://schemas.microsoft.com/office/powerpoint/2010/main" val="338105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6D0CE1-267C-3D48-9EB7-32F2BCB72C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de-DE" sz="800" b="0" i="0" u="none" strike="noStrike" kern="0" cap="none" spc="0" normalizeH="0" baseline="0" noProof="0">
              <a:ln>
                <a:noFill/>
              </a:ln>
              <a:solidFill>
                <a:srgbClr val="172A38"/>
              </a:solidFill>
              <a:effectLst/>
              <a:uLnTx/>
              <a:uFillTx/>
              <a:latin typeface="Arial"/>
              <a:cs typeface="Arial"/>
              <a:sym typeface="Arial"/>
            </a:endParaRPr>
          </a:p>
        </p:txBody>
      </p:sp>
      <p:sp>
        <p:nvSpPr>
          <p:cNvPr id="9" name="Titel 8">
            <a:extLst>
              <a:ext uri="{FF2B5EF4-FFF2-40B4-BE49-F238E27FC236}">
                <a16:creationId xmlns:a16="http://schemas.microsoft.com/office/drawing/2014/main" id="{495908E7-0AA9-CB49-8817-52E5149F82F9}"/>
              </a:ext>
            </a:extLst>
          </p:cNvPr>
          <p:cNvSpPr>
            <a:spLocks noGrp="1"/>
          </p:cNvSpPr>
          <p:nvPr>
            <p:ph type="title"/>
          </p:nvPr>
        </p:nvSpPr>
        <p:spPr/>
        <p:txBody>
          <a:bodyPr/>
          <a:lstStyle/>
          <a:p>
            <a:r>
              <a:rPr lang="en-AU" dirty="0"/>
              <a:t>1/3 Who do you need to support your project? </a:t>
            </a:r>
          </a:p>
        </p:txBody>
      </p:sp>
      <p:sp>
        <p:nvSpPr>
          <p:cNvPr id="10" name="Textplatzhalter 9">
            <a:extLst>
              <a:ext uri="{FF2B5EF4-FFF2-40B4-BE49-F238E27FC236}">
                <a16:creationId xmlns:a16="http://schemas.microsoft.com/office/drawing/2014/main" id="{DCD421EC-301B-9941-90F8-13F75213EA6E}"/>
              </a:ext>
            </a:extLst>
          </p:cNvPr>
          <p:cNvSpPr>
            <a:spLocks noGrp="1"/>
          </p:cNvSpPr>
          <p:nvPr>
            <p:ph type="body" sz="quarter" idx="12"/>
          </p:nvPr>
        </p:nvSpPr>
        <p:spPr/>
        <p:txBody>
          <a:bodyPr/>
          <a:lstStyle/>
          <a:p>
            <a:r>
              <a:rPr lang="en-US" sz="800" i="1" dirty="0"/>
              <a:t>Who are the critical influencers, partners and stakeholders that can help your project succeed or make it fall?</a:t>
            </a:r>
          </a:p>
          <a:p>
            <a:endParaRPr lang="en-AU" dirty="0"/>
          </a:p>
        </p:txBody>
      </p:sp>
      <p:sp>
        <p:nvSpPr>
          <p:cNvPr id="11" name="Textplatzhalter 10">
            <a:extLst>
              <a:ext uri="{FF2B5EF4-FFF2-40B4-BE49-F238E27FC236}">
                <a16:creationId xmlns:a16="http://schemas.microsoft.com/office/drawing/2014/main" id="{BADB3302-1C5A-C440-8FFC-45DD2C21D7A9}"/>
              </a:ext>
            </a:extLst>
          </p:cNvPr>
          <p:cNvSpPr>
            <a:spLocks noGrp="1"/>
          </p:cNvSpPr>
          <p:nvPr>
            <p:ph type="body" sz="quarter" idx="13"/>
          </p:nvPr>
        </p:nvSpPr>
        <p:spPr/>
        <p:txBody>
          <a:bodyPr/>
          <a:lstStyle/>
          <a:p>
            <a:r>
              <a:rPr lang="en-US" sz="800" i="1" dirty="0"/>
              <a:t>What are additional resources that could increase the impact of your project?</a:t>
            </a:r>
          </a:p>
          <a:p>
            <a:endParaRPr lang="en-AU" dirty="0"/>
          </a:p>
        </p:txBody>
      </p:sp>
      <p:sp>
        <p:nvSpPr>
          <p:cNvPr id="12" name="Textplatzhalter 11">
            <a:extLst>
              <a:ext uri="{FF2B5EF4-FFF2-40B4-BE49-F238E27FC236}">
                <a16:creationId xmlns:a16="http://schemas.microsoft.com/office/drawing/2014/main" id="{69DF6D13-C76B-3341-8305-AA3507548A4E}"/>
              </a:ext>
            </a:extLst>
          </p:cNvPr>
          <p:cNvSpPr>
            <a:spLocks noGrp="1"/>
          </p:cNvSpPr>
          <p:nvPr>
            <p:ph type="body" sz="quarter" idx="16"/>
          </p:nvPr>
        </p:nvSpPr>
        <p:spPr/>
        <p:txBody>
          <a:bodyPr/>
          <a:lstStyle/>
          <a:p>
            <a:r>
              <a:rPr lang="en-US" sz="800" i="1" dirty="0"/>
              <a:t>Who are the critical influencers, partners and stakeholders that can help your project succeed or make it fall?</a:t>
            </a:r>
          </a:p>
          <a:p>
            <a:endParaRPr lang="en-AU" dirty="0"/>
          </a:p>
        </p:txBody>
      </p:sp>
      <p:pic>
        <p:nvPicPr>
          <p:cNvPr id="7" name="Grafik 6" descr="Ein Bild, das Text, Visitenkarte, Vektorgrafiken enthält.&#10;&#10;Automatisch generierte Beschreibung">
            <a:extLst>
              <a:ext uri="{FF2B5EF4-FFF2-40B4-BE49-F238E27FC236}">
                <a16:creationId xmlns:a16="http://schemas.microsoft.com/office/drawing/2014/main" id="{2561FD49-A514-2249-A1E3-6C2665912FE5}"/>
              </a:ext>
            </a:extLst>
          </p:cNvPr>
          <p:cNvPicPr>
            <a:picLocks noChangeAspect="1"/>
          </p:cNvPicPr>
          <p:nvPr/>
        </p:nvPicPr>
        <p:blipFill rotWithShape="1">
          <a:blip r:embed="rId2"/>
          <a:srcRect t="91" b="-8780"/>
          <a:stretch/>
        </p:blipFill>
        <p:spPr>
          <a:xfrm>
            <a:off x="8400845" y="-193"/>
            <a:ext cx="747428" cy="833216"/>
          </a:xfrm>
          <a:prstGeom prst="rect">
            <a:avLst/>
          </a:prstGeom>
        </p:spPr>
      </p:pic>
    </p:spTree>
    <p:extLst>
      <p:ext uri="{BB962C8B-B14F-4D97-AF65-F5344CB8AC3E}">
        <p14:creationId xmlns:p14="http://schemas.microsoft.com/office/powerpoint/2010/main" val="121779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6D0CE1-267C-3D48-9EB7-32F2BCB72C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de-DE" sz="800" b="0" i="0" u="none" strike="noStrike" kern="0" cap="none" spc="0" normalizeH="0" baseline="0" noProof="0">
              <a:ln>
                <a:noFill/>
              </a:ln>
              <a:solidFill>
                <a:srgbClr val="172A38"/>
              </a:solidFill>
              <a:effectLst/>
              <a:uLnTx/>
              <a:uFillTx/>
              <a:latin typeface="Arial"/>
              <a:cs typeface="Arial"/>
              <a:sym typeface="Arial"/>
            </a:endParaRPr>
          </a:p>
        </p:txBody>
      </p:sp>
      <p:sp>
        <p:nvSpPr>
          <p:cNvPr id="9" name="Titel 8">
            <a:extLst>
              <a:ext uri="{FF2B5EF4-FFF2-40B4-BE49-F238E27FC236}">
                <a16:creationId xmlns:a16="http://schemas.microsoft.com/office/drawing/2014/main" id="{495908E7-0AA9-CB49-8817-52E5149F82F9}"/>
              </a:ext>
            </a:extLst>
          </p:cNvPr>
          <p:cNvSpPr>
            <a:spLocks noGrp="1"/>
          </p:cNvSpPr>
          <p:nvPr>
            <p:ph type="title"/>
          </p:nvPr>
        </p:nvSpPr>
        <p:spPr/>
        <p:txBody>
          <a:bodyPr/>
          <a:lstStyle/>
          <a:p>
            <a:r>
              <a:rPr lang="en-AU" dirty="0"/>
              <a:t>2/3 Who do you need to engage more closely? </a:t>
            </a:r>
          </a:p>
        </p:txBody>
      </p:sp>
      <p:sp>
        <p:nvSpPr>
          <p:cNvPr id="12" name="Textplatzhalter 11">
            <a:extLst>
              <a:ext uri="{FF2B5EF4-FFF2-40B4-BE49-F238E27FC236}">
                <a16:creationId xmlns:a16="http://schemas.microsoft.com/office/drawing/2014/main" id="{69DF6D13-C76B-3341-8305-AA3507548A4E}"/>
              </a:ext>
            </a:extLst>
          </p:cNvPr>
          <p:cNvSpPr>
            <a:spLocks noGrp="1"/>
          </p:cNvSpPr>
          <p:nvPr>
            <p:ph type="body" sz="quarter" idx="16"/>
          </p:nvPr>
        </p:nvSpPr>
        <p:spPr/>
        <p:txBody>
          <a:bodyPr>
            <a:normAutofit/>
          </a:bodyPr>
          <a:lstStyle/>
          <a:p>
            <a:endParaRPr lang="en-AU" sz="1200" dirty="0"/>
          </a:p>
        </p:txBody>
      </p:sp>
      <p:sp>
        <p:nvSpPr>
          <p:cNvPr id="3" name="Textplatzhalter 2">
            <a:extLst>
              <a:ext uri="{FF2B5EF4-FFF2-40B4-BE49-F238E27FC236}">
                <a16:creationId xmlns:a16="http://schemas.microsoft.com/office/drawing/2014/main" id="{875B37CB-480C-184E-A0D2-07BBD92AACFC}"/>
              </a:ext>
            </a:extLst>
          </p:cNvPr>
          <p:cNvSpPr>
            <a:spLocks noGrp="1"/>
          </p:cNvSpPr>
          <p:nvPr>
            <p:ph type="body" sz="quarter" idx="17"/>
          </p:nvPr>
        </p:nvSpPr>
        <p:spPr/>
        <p:txBody>
          <a:bodyPr>
            <a:normAutofit/>
          </a:bodyPr>
          <a:lstStyle/>
          <a:p>
            <a:endParaRPr lang="en-AU" sz="1200" dirty="0"/>
          </a:p>
        </p:txBody>
      </p:sp>
      <p:sp>
        <p:nvSpPr>
          <p:cNvPr id="8" name="Textfeld 7">
            <a:extLst>
              <a:ext uri="{FF2B5EF4-FFF2-40B4-BE49-F238E27FC236}">
                <a16:creationId xmlns:a16="http://schemas.microsoft.com/office/drawing/2014/main" id="{4DDCA67D-B70C-9B42-8037-373E21E6F44E}"/>
              </a:ext>
            </a:extLst>
          </p:cNvPr>
          <p:cNvSpPr txBox="1"/>
          <p:nvPr/>
        </p:nvSpPr>
        <p:spPr>
          <a:xfrm>
            <a:off x="8008" y="4428768"/>
            <a:ext cx="53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000000"/>
                </a:solidFill>
                <a:effectLst/>
                <a:uLnTx/>
                <a:uFillTx/>
                <a:latin typeface="Arial"/>
                <a:cs typeface="Arial"/>
                <a:sym typeface="Arial"/>
              </a:rPr>
              <a:t>Low Influence</a:t>
            </a:r>
          </a:p>
        </p:txBody>
      </p:sp>
      <p:sp>
        <p:nvSpPr>
          <p:cNvPr id="13" name="Textfeld 12">
            <a:extLst>
              <a:ext uri="{FF2B5EF4-FFF2-40B4-BE49-F238E27FC236}">
                <a16:creationId xmlns:a16="http://schemas.microsoft.com/office/drawing/2014/main" id="{267988C9-816E-E946-BD8A-BE1AF4381677}"/>
              </a:ext>
            </a:extLst>
          </p:cNvPr>
          <p:cNvSpPr txBox="1"/>
          <p:nvPr/>
        </p:nvSpPr>
        <p:spPr>
          <a:xfrm>
            <a:off x="0" y="774263"/>
            <a:ext cx="53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000000"/>
                </a:solidFill>
                <a:effectLst/>
                <a:uLnTx/>
                <a:uFillTx/>
                <a:latin typeface="Arial"/>
                <a:cs typeface="Arial"/>
                <a:sym typeface="Arial"/>
              </a:rPr>
              <a:t>High Influence</a:t>
            </a:r>
          </a:p>
        </p:txBody>
      </p:sp>
      <p:sp>
        <p:nvSpPr>
          <p:cNvPr id="5" name="Textplatzhalter 4">
            <a:extLst>
              <a:ext uri="{FF2B5EF4-FFF2-40B4-BE49-F238E27FC236}">
                <a16:creationId xmlns:a16="http://schemas.microsoft.com/office/drawing/2014/main" id="{29A8840E-F90C-4D1C-83FB-C786163DFD99}"/>
              </a:ext>
            </a:extLst>
          </p:cNvPr>
          <p:cNvSpPr>
            <a:spLocks noGrp="1"/>
          </p:cNvSpPr>
          <p:nvPr>
            <p:ph type="body" sz="quarter" idx="12"/>
          </p:nvPr>
        </p:nvSpPr>
        <p:spPr/>
        <p:txBody>
          <a:bodyPr>
            <a:normAutofit/>
          </a:bodyPr>
          <a:lstStyle/>
          <a:p>
            <a:endParaRPr lang="de-DE" sz="1200" dirty="0"/>
          </a:p>
        </p:txBody>
      </p:sp>
      <p:sp>
        <p:nvSpPr>
          <p:cNvPr id="14" name="Textplatzhalter 13">
            <a:extLst>
              <a:ext uri="{FF2B5EF4-FFF2-40B4-BE49-F238E27FC236}">
                <a16:creationId xmlns:a16="http://schemas.microsoft.com/office/drawing/2014/main" id="{C52212C9-7C70-4E3B-A2FD-13C33779CA11}"/>
              </a:ext>
            </a:extLst>
          </p:cNvPr>
          <p:cNvSpPr>
            <a:spLocks noGrp="1"/>
          </p:cNvSpPr>
          <p:nvPr>
            <p:ph type="body" sz="quarter" idx="13"/>
          </p:nvPr>
        </p:nvSpPr>
        <p:spPr/>
        <p:txBody>
          <a:bodyPr>
            <a:normAutofit/>
          </a:bodyPr>
          <a:lstStyle/>
          <a:p>
            <a:endParaRPr lang="de-DE" sz="1200" dirty="0"/>
          </a:p>
        </p:txBody>
      </p:sp>
      <p:pic>
        <p:nvPicPr>
          <p:cNvPr id="10" name="Grafik 9" descr="Ein Bild, das Text, Visitenkarte, Vektorgrafiken enthält.&#10;&#10;Automatisch generierte Beschreibung">
            <a:extLst>
              <a:ext uri="{FF2B5EF4-FFF2-40B4-BE49-F238E27FC236}">
                <a16:creationId xmlns:a16="http://schemas.microsoft.com/office/drawing/2014/main" id="{8B6ECA2E-0CB5-BA44-A7C9-A60844D6087E}"/>
              </a:ext>
            </a:extLst>
          </p:cNvPr>
          <p:cNvPicPr>
            <a:picLocks noChangeAspect="1"/>
          </p:cNvPicPr>
          <p:nvPr/>
        </p:nvPicPr>
        <p:blipFill rotWithShape="1">
          <a:blip r:embed="rId2"/>
          <a:srcRect t="91" b="-8780"/>
          <a:stretch/>
        </p:blipFill>
        <p:spPr>
          <a:xfrm>
            <a:off x="8400845" y="-193"/>
            <a:ext cx="747428" cy="833216"/>
          </a:xfrm>
          <a:prstGeom prst="rect">
            <a:avLst/>
          </a:prstGeom>
        </p:spPr>
      </p:pic>
    </p:spTree>
    <p:extLst>
      <p:ext uri="{BB962C8B-B14F-4D97-AF65-F5344CB8AC3E}">
        <p14:creationId xmlns:p14="http://schemas.microsoft.com/office/powerpoint/2010/main" val="3824182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6D0CE1-267C-3D48-9EB7-32F2BCB72C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172A3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de-DE" sz="800" b="0" i="0" u="none" strike="noStrike" kern="0" cap="none" spc="0" normalizeH="0" baseline="0" noProof="0">
              <a:ln>
                <a:noFill/>
              </a:ln>
              <a:solidFill>
                <a:srgbClr val="172A38"/>
              </a:solidFill>
              <a:effectLst/>
              <a:uLnTx/>
              <a:uFillTx/>
              <a:latin typeface="Arial"/>
              <a:cs typeface="Arial"/>
              <a:sym typeface="Arial"/>
            </a:endParaRPr>
          </a:p>
        </p:txBody>
      </p:sp>
      <p:sp>
        <p:nvSpPr>
          <p:cNvPr id="9" name="Titel 8">
            <a:extLst>
              <a:ext uri="{FF2B5EF4-FFF2-40B4-BE49-F238E27FC236}">
                <a16:creationId xmlns:a16="http://schemas.microsoft.com/office/drawing/2014/main" id="{495908E7-0AA9-CB49-8817-52E5149F82F9}"/>
              </a:ext>
            </a:extLst>
          </p:cNvPr>
          <p:cNvSpPr>
            <a:spLocks noGrp="1"/>
          </p:cNvSpPr>
          <p:nvPr>
            <p:ph type="title"/>
          </p:nvPr>
        </p:nvSpPr>
        <p:spPr/>
        <p:txBody>
          <a:bodyPr/>
          <a:lstStyle/>
          <a:p>
            <a:r>
              <a:rPr lang="en-AU" dirty="0"/>
              <a:t>3/3 How can you engage and manage your main stakeholders? </a:t>
            </a:r>
          </a:p>
        </p:txBody>
      </p:sp>
      <p:sp>
        <p:nvSpPr>
          <p:cNvPr id="10" name="Textplatzhalter 9">
            <a:extLst>
              <a:ext uri="{FF2B5EF4-FFF2-40B4-BE49-F238E27FC236}">
                <a16:creationId xmlns:a16="http://schemas.microsoft.com/office/drawing/2014/main" id="{DCD421EC-301B-9941-90F8-13F75213EA6E}"/>
              </a:ext>
            </a:extLst>
          </p:cNvPr>
          <p:cNvSpPr>
            <a:spLocks noGrp="1"/>
          </p:cNvSpPr>
          <p:nvPr>
            <p:ph type="body" sz="quarter" idx="12"/>
          </p:nvPr>
        </p:nvSpPr>
        <p:spPr>
          <a:xfrm>
            <a:off x="477359" y="1239520"/>
            <a:ext cx="5407158" cy="248194"/>
          </a:xfrm>
        </p:spPr>
        <p:txBody>
          <a:bodyPr/>
          <a:lstStyle/>
          <a:p>
            <a:r>
              <a:rPr lang="en-US" sz="800" i="1" dirty="0"/>
              <a:t>Who is this person and what is their role?</a:t>
            </a:r>
          </a:p>
        </p:txBody>
      </p:sp>
      <p:sp>
        <p:nvSpPr>
          <p:cNvPr id="11" name="Textplatzhalter 10">
            <a:extLst>
              <a:ext uri="{FF2B5EF4-FFF2-40B4-BE49-F238E27FC236}">
                <a16:creationId xmlns:a16="http://schemas.microsoft.com/office/drawing/2014/main" id="{BADB3302-1C5A-C440-8FFC-45DD2C21D7A9}"/>
              </a:ext>
            </a:extLst>
          </p:cNvPr>
          <p:cNvSpPr>
            <a:spLocks noGrp="1"/>
          </p:cNvSpPr>
          <p:nvPr>
            <p:ph type="body" sz="quarter" idx="13"/>
          </p:nvPr>
        </p:nvSpPr>
        <p:spPr/>
        <p:txBody>
          <a:bodyPr/>
          <a:lstStyle/>
          <a:p>
            <a:r>
              <a:rPr lang="en-US" sz="800" i="1" dirty="0"/>
              <a:t>How can you positively influence and engage him/her? What moments or types of interaction might they prefer?</a:t>
            </a:r>
          </a:p>
        </p:txBody>
      </p:sp>
      <p:sp>
        <p:nvSpPr>
          <p:cNvPr id="12" name="Textplatzhalter 11">
            <a:extLst>
              <a:ext uri="{FF2B5EF4-FFF2-40B4-BE49-F238E27FC236}">
                <a16:creationId xmlns:a16="http://schemas.microsoft.com/office/drawing/2014/main" id="{69DF6D13-C76B-3341-8305-AA3507548A4E}"/>
              </a:ext>
            </a:extLst>
          </p:cNvPr>
          <p:cNvSpPr>
            <a:spLocks noGrp="1"/>
          </p:cNvSpPr>
          <p:nvPr>
            <p:ph type="body" sz="quarter" idx="16"/>
          </p:nvPr>
        </p:nvSpPr>
        <p:spPr/>
        <p:txBody>
          <a:bodyPr/>
          <a:lstStyle/>
          <a:p>
            <a:r>
              <a:rPr lang="en-US" sz="800" i="1" dirty="0"/>
              <a:t>What does he/she want or need? What might he/she be afraid of, trying to avoid or simply find annoying?</a:t>
            </a:r>
          </a:p>
        </p:txBody>
      </p:sp>
      <p:pic>
        <p:nvPicPr>
          <p:cNvPr id="7" name="Grafik 6" descr="Ein Bild, das Text, Visitenkarte, Vektorgrafiken enthält.&#10;&#10;Automatisch generierte Beschreibung">
            <a:extLst>
              <a:ext uri="{FF2B5EF4-FFF2-40B4-BE49-F238E27FC236}">
                <a16:creationId xmlns:a16="http://schemas.microsoft.com/office/drawing/2014/main" id="{34883209-B167-0349-827A-4ADF07B318E7}"/>
              </a:ext>
            </a:extLst>
          </p:cNvPr>
          <p:cNvPicPr>
            <a:picLocks noChangeAspect="1"/>
          </p:cNvPicPr>
          <p:nvPr/>
        </p:nvPicPr>
        <p:blipFill rotWithShape="1">
          <a:blip r:embed="rId2"/>
          <a:srcRect t="91" b="-8780"/>
          <a:stretch/>
        </p:blipFill>
        <p:spPr>
          <a:xfrm>
            <a:off x="8400845" y="-193"/>
            <a:ext cx="747428" cy="833216"/>
          </a:xfrm>
          <a:prstGeom prst="rect">
            <a:avLst/>
          </a:prstGeom>
        </p:spPr>
      </p:pic>
    </p:spTree>
    <p:extLst>
      <p:ext uri="{BB962C8B-B14F-4D97-AF65-F5344CB8AC3E}">
        <p14:creationId xmlns:p14="http://schemas.microsoft.com/office/powerpoint/2010/main" val="103822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232" name="Google Shape;232;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Content</a:t>
            </a:r>
            <a:endParaRPr/>
          </a:p>
        </p:txBody>
      </p:sp>
      <p:sp>
        <p:nvSpPr>
          <p:cNvPr id="231" name="Google Shape;231;p41"/>
          <p:cNvSpPr txBox="1"/>
          <p:nvPr/>
        </p:nvSpPr>
        <p:spPr>
          <a:xfrm>
            <a:off x="450000" y="277256"/>
            <a:ext cx="565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endParaRPr>
          </a:p>
          <a:p>
            <a:pPr marL="0" lvl="0" indent="0" algn="l" rtl="0">
              <a:spcBef>
                <a:spcPts val="0"/>
              </a:spcBef>
              <a:spcAft>
                <a:spcPts val="0"/>
              </a:spcAft>
              <a:buNone/>
            </a:pPr>
            <a:endParaRPr sz="2400" b="1">
              <a:solidFill>
                <a:schemeClr val="dk1"/>
              </a:solidFill>
            </a:endParaRPr>
          </a:p>
        </p:txBody>
      </p:sp>
      <p:sp>
        <p:nvSpPr>
          <p:cNvPr id="233" name="Google Shape;233;p41"/>
          <p:cNvSpPr txBox="1"/>
          <p:nvPr/>
        </p:nvSpPr>
        <p:spPr>
          <a:xfrm>
            <a:off x="413974" y="1193294"/>
            <a:ext cx="8280713" cy="3198823"/>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600"/>
              </a:spcAft>
              <a:buSzPts val="1400"/>
            </a:pPr>
            <a:r>
              <a:rPr lang="en-GB" u="sng" dirty="0">
                <a:solidFill>
                  <a:schemeClr val="hlink"/>
                </a:solidFill>
                <a:hlinkClick r:id="" action="ppaction://noaction"/>
              </a:rPr>
              <a:t>Preparing and planning the session</a:t>
            </a:r>
            <a:endParaRPr dirty="0"/>
          </a:p>
          <a:p>
            <a:pPr marL="596900" lvl="1" algn="l" rtl="0">
              <a:spcBef>
                <a:spcPts val="1000"/>
              </a:spcBef>
              <a:spcAft>
                <a:spcPts val="600"/>
              </a:spcAft>
              <a:buSzPts val="1400"/>
            </a:pPr>
            <a:r>
              <a:rPr lang="en-GB" u="sng" dirty="0">
                <a:solidFill>
                  <a:schemeClr val="hlink"/>
                </a:solidFill>
                <a:hlinkClick r:id="rId3" action="ppaction://hlinksldjump"/>
              </a:rPr>
              <a:t>Activity: SWOT analysis</a:t>
            </a:r>
            <a:endParaRPr dirty="0"/>
          </a:p>
          <a:p>
            <a:pPr marL="596900" lvl="1">
              <a:spcBef>
                <a:spcPts val="1000"/>
              </a:spcBef>
              <a:spcAft>
                <a:spcPts val="600"/>
              </a:spcAft>
              <a:buSzPts val="1400"/>
            </a:pPr>
            <a:r>
              <a:rPr lang="en-GB" u="sng" dirty="0">
                <a:solidFill>
                  <a:schemeClr val="hlink"/>
                </a:solidFill>
                <a:hlinkClick r:id="rId4" action="ppaction://hlinksldjump">
                  <a:extLst>
                    <a:ext uri="{A12FA001-AC4F-418D-AE19-62706E023703}">
                      <ahyp:hlinkClr xmlns:ahyp="http://schemas.microsoft.com/office/drawing/2018/hyperlinkcolor" val="tx"/>
                    </a:ext>
                  </a:extLst>
                </a:hlinkClick>
              </a:rPr>
              <a:t>Activity: Collaboration Goal and Advantage</a:t>
            </a:r>
            <a:endParaRPr lang="en-GB" u="sng" dirty="0">
              <a:solidFill>
                <a:schemeClr val="hlink"/>
              </a:solidFill>
            </a:endParaRPr>
          </a:p>
          <a:p>
            <a:pPr marL="596900" lvl="1">
              <a:spcBef>
                <a:spcPts val="1000"/>
              </a:spcBef>
              <a:spcAft>
                <a:spcPts val="600"/>
              </a:spcAft>
              <a:buSzPts val="1400"/>
            </a:pPr>
            <a:r>
              <a:rPr lang="en-GB" u="sng" dirty="0">
                <a:solidFill>
                  <a:schemeClr val="hlink"/>
                </a:solidFill>
                <a:hlinkClick r:id="rId5" action="ppaction://hlinksldjump"/>
              </a:rPr>
              <a:t>Activity: </a:t>
            </a:r>
            <a:r>
              <a:rPr lang="de-DE" u="sng" dirty="0">
                <a:solidFill>
                  <a:schemeClr val="hlink"/>
                </a:solidFill>
                <a:hlinkClick r:id="rId5" action="ppaction://hlinksldjump"/>
              </a:rPr>
              <a:t>Stakeholder Mapping</a:t>
            </a:r>
            <a:endParaRPr lang="de-DE" u="sng" dirty="0">
              <a:solidFill>
                <a:schemeClr val="hlink"/>
              </a:solidFill>
            </a:endParaRPr>
          </a:p>
          <a:p>
            <a:pPr marL="596900" lvl="1">
              <a:spcBef>
                <a:spcPts val="1000"/>
              </a:spcBef>
              <a:spcAft>
                <a:spcPts val="600"/>
              </a:spcAft>
              <a:buSzPts val="1400"/>
            </a:pPr>
            <a:r>
              <a:rPr lang="de-DE" u="sng" dirty="0">
                <a:solidFill>
                  <a:schemeClr val="hlink"/>
                </a:solidFill>
                <a:hlinkClick r:id="rId6" action="ppaction://hlinksldjump"/>
              </a:rPr>
              <a:t>Key Tool: Collaborative Innovation Canvas</a:t>
            </a:r>
            <a:endParaRPr lang="de-DE" u="sng" dirty="0">
              <a:solidFill>
                <a:schemeClr val="hlink"/>
              </a:solidFill>
            </a:endParaRPr>
          </a:p>
          <a:p>
            <a:pPr marL="596900" lvl="1">
              <a:spcBef>
                <a:spcPts val="1000"/>
              </a:spcBef>
              <a:spcAft>
                <a:spcPts val="600"/>
              </a:spcAft>
              <a:buSzPts val="1400"/>
            </a:pPr>
            <a:r>
              <a:rPr lang="de-DE" u="sng" dirty="0">
                <a:solidFill>
                  <a:schemeClr val="hlink"/>
                </a:solidFill>
                <a:hlinkClick r:id="rId7" action="ppaction://hlinksldjump"/>
              </a:rPr>
              <a:t>Key Tool: Solution Adaptation Backlog</a:t>
            </a:r>
            <a:endParaRPr lang="de-DE" u="sng" dirty="0">
              <a:solidFill>
                <a:schemeClr val="hlink"/>
              </a:solidFill>
            </a:endParaRPr>
          </a:p>
        </p:txBody>
      </p:sp>
      <p:sp>
        <p:nvSpPr>
          <p:cNvPr id="2" name="Textfeld 1">
            <a:extLst>
              <a:ext uri="{FF2B5EF4-FFF2-40B4-BE49-F238E27FC236}">
                <a16:creationId xmlns:a16="http://schemas.microsoft.com/office/drawing/2014/main" id="{66D2099C-5CC2-2440-A690-A4011850A2D1}"/>
              </a:ext>
            </a:extLst>
          </p:cNvPr>
          <p:cNvSpPr txBox="1"/>
          <p:nvPr/>
        </p:nvSpPr>
        <p:spPr>
          <a:xfrm>
            <a:off x="5296156" y="2110085"/>
            <a:ext cx="3037772" cy="461665"/>
          </a:xfrm>
          <a:prstGeom prst="rect">
            <a:avLst/>
          </a:prstGeom>
          <a:noFill/>
          <a:ln>
            <a:solidFill>
              <a:schemeClr val="tx1"/>
            </a:solidFill>
          </a:ln>
        </p:spPr>
        <p:txBody>
          <a:bodyPr wrap="square" rtlCol="0">
            <a:spAutoFit/>
          </a:bodyPr>
          <a:lstStyle/>
          <a:p>
            <a:r>
              <a:rPr lang="en-AU" sz="1200" dirty="0"/>
              <a:t>To jump right to the respective slides you’ll have to be in presentation mode!</a:t>
            </a:r>
          </a:p>
        </p:txBody>
      </p:sp>
    </p:spTree>
    <p:extLst>
      <p:ext uri="{BB962C8B-B14F-4D97-AF65-F5344CB8AC3E}">
        <p14:creationId xmlns:p14="http://schemas.microsoft.com/office/powerpoint/2010/main" val="38375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1"/>
          <p:cNvSpPr txBox="1">
            <a:spLocks noGrp="1"/>
          </p:cNvSpPr>
          <p:nvPr>
            <p:ph type="ctrTitle"/>
          </p:nvPr>
        </p:nvSpPr>
        <p:spPr>
          <a:prstGeom prst="rect">
            <a:avLst/>
          </a:prstGeom>
        </p:spPr>
        <p:txBody>
          <a:bodyPr spcFirstLastPara="1" wrap="square" lIns="91425" tIns="91425" rIns="91425" bIns="91425" anchor="t" anchorCtr="0">
            <a:noAutofit/>
          </a:bodyPr>
          <a:lstStyle/>
          <a:p>
            <a:r>
              <a:rPr lang="en-GB" b="0" dirty="0"/>
              <a:t>Collaborative Innovation Canvas</a:t>
            </a:r>
            <a:endParaRPr b="0" dirty="0"/>
          </a:p>
        </p:txBody>
      </p:sp>
      <p:sp>
        <p:nvSpPr>
          <p:cNvPr id="8" name="Bildplatzhalter 7">
            <a:extLst>
              <a:ext uri="{FF2B5EF4-FFF2-40B4-BE49-F238E27FC236}">
                <a16:creationId xmlns:a16="http://schemas.microsoft.com/office/drawing/2014/main" id="{47DBB518-FA39-3740-8F20-E0DDAFD2D5DE}"/>
              </a:ext>
            </a:extLst>
          </p:cNvPr>
          <p:cNvSpPr>
            <a:spLocks noGrp="1"/>
          </p:cNvSpPr>
          <p:nvPr>
            <p:ph type="pic" sz="quarter" idx="11"/>
          </p:nvPr>
        </p:nvSpPr>
        <p:spPr/>
      </p:sp>
      <p:sp>
        <p:nvSpPr>
          <p:cNvPr id="9" name="Bildplatzhalter 8">
            <a:extLst>
              <a:ext uri="{FF2B5EF4-FFF2-40B4-BE49-F238E27FC236}">
                <a16:creationId xmlns:a16="http://schemas.microsoft.com/office/drawing/2014/main" id="{E5802410-5DCE-FE49-BCEC-CD9431CA33AF}"/>
              </a:ext>
            </a:extLst>
          </p:cNvPr>
          <p:cNvSpPr>
            <a:spLocks noGrp="1"/>
          </p:cNvSpPr>
          <p:nvPr>
            <p:ph type="pic" sz="quarter" idx="12"/>
          </p:nvPr>
        </p:nvSpPr>
        <p:spPr/>
      </p:sp>
      <p:sp>
        <p:nvSpPr>
          <p:cNvPr id="10" name="Bildplatzhalter 9">
            <a:extLst>
              <a:ext uri="{FF2B5EF4-FFF2-40B4-BE49-F238E27FC236}">
                <a16:creationId xmlns:a16="http://schemas.microsoft.com/office/drawing/2014/main" id="{D4469A8F-E17D-A544-AC11-0A063125D9BA}"/>
              </a:ext>
            </a:extLst>
          </p:cNvPr>
          <p:cNvSpPr>
            <a:spLocks noGrp="1"/>
          </p:cNvSpPr>
          <p:nvPr>
            <p:ph type="pic" sz="quarter" idx="13"/>
          </p:nvPr>
        </p:nvSpPr>
        <p:spPr/>
      </p:sp>
      <p:sp>
        <p:nvSpPr>
          <p:cNvPr id="11" name="Bildplatzhalter 10">
            <a:extLst>
              <a:ext uri="{FF2B5EF4-FFF2-40B4-BE49-F238E27FC236}">
                <a16:creationId xmlns:a16="http://schemas.microsoft.com/office/drawing/2014/main" id="{B43D8156-00A1-D245-9E2B-A3BF2C04ECF7}"/>
              </a:ext>
            </a:extLst>
          </p:cNvPr>
          <p:cNvSpPr>
            <a:spLocks noGrp="1"/>
          </p:cNvSpPr>
          <p:nvPr>
            <p:ph type="pic" sz="quarter" idx="14"/>
          </p:nvPr>
        </p:nvSpPr>
        <p:spPr/>
      </p:sp>
      <p:sp>
        <p:nvSpPr>
          <p:cNvPr id="12" name="Bildplatzhalter 11">
            <a:extLst>
              <a:ext uri="{FF2B5EF4-FFF2-40B4-BE49-F238E27FC236}">
                <a16:creationId xmlns:a16="http://schemas.microsoft.com/office/drawing/2014/main" id="{2BF29FD9-F4AD-FB4C-ADED-87BF17C27659}"/>
              </a:ext>
            </a:extLst>
          </p:cNvPr>
          <p:cNvSpPr>
            <a:spLocks noGrp="1"/>
          </p:cNvSpPr>
          <p:nvPr>
            <p:ph type="pic" sz="quarter" idx="15"/>
          </p:nvPr>
        </p:nvSpPr>
        <p:spPr/>
      </p:sp>
      <p:sp>
        <p:nvSpPr>
          <p:cNvPr id="798" name="Google Shape;798;p101"/>
          <p:cNvSpPr txBox="1">
            <a:spLocks noGrp="1"/>
          </p:cNvSpPr>
          <p:nvPr>
            <p:ph type="sldNum" sz="quarter" idx="4294967295"/>
          </p:nvPr>
        </p:nvSpPr>
        <p:spPr>
          <a:xfrm>
            <a:off x="8199438" y="4722813"/>
            <a:ext cx="944562" cy="274637"/>
          </a:xfrm>
          <a:prstGeom prst="rect">
            <a:avLst/>
          </a:prstGeom>
        </p:spPr>
        <p:txBody>
          <a:bodyPr spcFirstLastPara="1" wrap="square" lIns="91425" tIns="91425" rIns="91425" bIns="91425" anchor="ctr" anchorCtr="0">
            <a:noAutofit/>
          </a:bodyPr>
          <a:lstStyle/>
          <a:p>
            <a:pPr defTabSz="914378"/>
            <a:fld id="{00000000-1234-1234-1234-123412341234}" type="slidenum">
              <a:rPr lang="en-GB">
                <a:solidFill>
                  <a:srgbClr val="595959"/>
                </a:solidFill>
                <a:ea typeface="+mn-ea"/>
              </a:rPr>
              <a:pPr defTabSz="914378"/>
              <a:t>30</a:t>
            </a:fld>
            <a:endParaRPr>
              <a:solidFill>
                <a:srgbClr val="595959"/>
              </a:solidFill>
              <a:ea typeface="+mn-ea"/>
            </a:endParaRPr>
          </a:p>
        </p:txBody>
      </p:sp>
    </p:spTree>
    <p:extLst>
      <p:ext uri="{BB962C8B-B14F-4D97-AF65-F5344CB8AC3E}">
        <p14:creationId xmlns:p14="http://schemas.microsoft.com/office/powerpoint/2010/main" val="315975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11" name="Textplatzhalter 10">
            <a:extLst>
              <a:ext uri="{FF2B5EF4-FFF2-40B4-BE49-F238E27FC236}">
                <a16:creationId xmlns:a16="http://schemas.microsoft.com/office/drawing/2014/main" id="{55F3DBE5-BB49-5642-9E04-26A985884626}"/>
              </a:ext>
            </a:extLst>
          </p:cNvPr>
          <p:cNvSpPr>
            <a:spLocks noGrp="1"/>
          </p:cNvSpPr>
          <p:nvPr>
            <p:ph type="body" sz="quarter" idx="13"/>
          </p:nvPr>
        </p:nvSpPr>
        <p:spPr/>
        <p:txBody>
          <a:bodyPr>
            <a:normAutofit/>
          </a:bodyPr>
          <a:lstStyle/>
          <a:p>
            <a:r>
              <a:rPr lang="de-DE" sz="1400" dirty="0" err="1"/>
              <a:t>What</a:t>
            </a:r>
            <a:r>
              <a:rPr lang="de-DE" sz="1400" dirty="0"/>
              <a:t> </a:t>
            </a:r>
            <a:r>
              <a:rPr lang="de-DE" sz="1400" dirty="0" err="1"/>
              <a:t>are</a:t>
            </a:r>
            <a:r>
              <a:rPr lang="de-DE" sz="1400" dirty="0"/>
              <a:t> Key Tools?</a:t>
            </a:r>
          </a:p>
          <a:p>
            <a:endParaRPr lang="de-DE" sz="1400" dirty="0"/>
          </a:p>
          <a:p>
            <a:r>
              <a:rPr lang="de-DE" sz="1400" dirty="0"/>
              <a:t>Key Tools </a:t>
            </a:r>
            <a:r>
              <a:rPr lang="de-DE" sz="1400" dirty="0" err="1"/>
              <a:t>are</a:t>
            </a:r>
            <a:r>
              <a:rPr lang="de-DE" sz="1400" dirty="0"/>
              <a:t> </a:t>
            </a:r>
            <a:r>
              <a:rPr lang="de-DE" sz="1400" dirty="0" err="1"/>
              <a:t>key</a:t>
            </a:r>
            <a:r>
              <a:rPr lang="de-DE" sz="1400" dirty="0"/>
              <a:t> </a:t>
            </a:r>
            <a:r>
              <a:rPr lang="de-DE" sz="1400" dirty="0" err="1"/>
              <a:t>documents</a:t>
            </a:r>
            <a:r>
              <a:rPr lang="de-DE" sz="1400" dirty="0"/>
              <a:t> </a:t>
            </a:r>
            <a:r>
              <a:rPr lang="de-DE" sz="1400" dirty="0" err="1"/>
              <a:t>that</a:t>
            </a:r>
            <a:r>
              <a:rPr lang="de-DE" sz="1400" dirty="0"/>
              <a:t> will </a:t>
            </a:r>
            <a:r>
              <a:rPr lang="de-DE" sz="1400" dirty="0" err="1"/>
              <a:t>retain</a:t>
            </a:r>
            <a:r>
              <a:rPr lang="de-DE" sz="1400" dirty="0"/>
              <a:t> </a:t>
            </a:r>
            <a:r>
              <a:rPr lang="de-DE" sz="1400" dirty="0" err="1"/>
              <a:t>importance</a:t>
            </a:r>
            <a:r>
              <a:rPr lang="de-DE" sz="1400" dirty="0"/>
              <a:t> </a:t>
            </a:r>
            <a:r>
              <a:rPr lang="de-DE" sz="1400" dirty="0" err="1"/>
              <a:t>throughout</a:t>
            </a:r>
            <a:r>
              <a:rPr lang="de-DE" sz="1400" dirty="0"/>
              <a:t> </a:t>
            </a:r>
            <a:r>
              <a:rPr lang="de-DE" sz="1400" dirty="0" err="1"/>
              <a:t>the</a:t>
            </a:r>
            <a:r>
              <a:rPr lang="de-DE" sz="1400" dirty="0"/>
              <a:t> Collaborative Innovation </a:t>
            </a:r>
            <a:r>
              <a:rPr lang="de-DE" sz="1400" dirty="0" err="1"/>
              <a:t>Process</a:t>
            </a:r>
            <a:r>
              <a:rPr lang="de-DE" sz="1400" dirty="0"/>
              <a:t>. </a:t>
            </a:r>
            <a:r>
              <a:rPr lang="de-DE" sz="1400" dirty="0" err="1"/>
              <a:t>Here</a:t>
            </a:r>
            <a:r>
              <a:rPr lang="de-DE" sz="1400" dirty="0"/>
              <a:t> </a:t>
            </a:r>
            <a:r>
              <a:rPr lang="de-DE" sz="1400" dirty="0" err="1"/>
              <a:t>key</a:t>
            </a:r>
            <a:r>
              <a:rPr lang="de-DE" sz="1400" dirty="0"/>
              <a:t> </a:t>
            </a:r>
            <a:r>
              <a:rPr lang="de-DE" sz="1400" dirty="0" err="1"/>
              <a:t>information</a:t>
            </a:r>
            <a:r>
              <a:rPr lang="de-DE" sz="1400" dirty="0"/>
              <a:t> </a:t>
            </a:r>
            <a:r>
              <a:rPr lang="de-DE" sz="1400" dirty="0" err="1"/>
              <a:t>that</a:t>
            </a:r>
            <a:r>
              <a:rPr lang="de-DE" sz="1400" dirty="0"/>
              <a:t> </a:t>
            </a:r>
            <a:r>
              <a:rPr lang="de-DE" sz="1400" dirty="0" err="1"/>
              <a:t>has</a:t>
            </a:r>
            <a:r>
              <a:rPr lang="de-DE" sz="1400" dirty="0"/>
              <a:t> </a:t>
            </a:r>
            <a:r>
              <a:rPr lang="de-DE" sz="1400" dirty="0" err="1"/>
              <a:t>been</a:t>
            </a:r>
            <a:r>
              <a:rPr lang="de-DE" sz="1400" dirty="0"/>
              <a:t> </a:t>
            </a:r>
            <a:r>
              <a:rPr lang="de-DE" sz="1400" dirty="0" err="1"/>
              <a:t>gathered</a:t>
            </a:r>
            <a:r>
              <a:rPr lang="de-DE" sz="1400" dirty="0"/>
              <a:t> </a:t>
            </a:r>
            <a:r>
              <a:rPr lang="de-DE" sz="1400" dirty="0" err="1"/>
              <a:t>throughout</a:t>
            </a:r>
            <a:r>
              <a:rPr lang="de-DE" sz="1400" dirty="0"/>
              <a:t> </a:t>
            </a:r>
            <a:r>
              <a:rPr lang="de-DE" sz="1400" dirty="0" err="1"/>
              <a:t>the</a:t>
            </a:r>
            <a:r>
              <a:rPr lang="de-DE" sz="1400" dirty="0"/>
              <a:t> Sessions will </a:t>
            </a:r>
            <a:r>
              <a:rPr lang="de-DE" sz="1400" dirty="0" err="1"/>
              <a:t>be</a:t>
            </a:r>
            <a:r>
              <a:rPr lang="de-DE" sz="1400" dirty="0"/>
              <a:t> </a:t>
            </a:r>
            <a:r>
              <a:rPr lang="de-DE" sz="1400" dirty="0" err="1"/>
              <a:t>recorded</a:t>
            </a:r>
            <a:r>
              <a:rPr lang="de-DE" sz="1400" dirty="0"/>
              <a:t>, so </a:t>
            </a:r>
            <a:r>
              <a:rPr lang="de-DE" sz="1400" dirty="0" err="1"/>
              <a:t>that</a:t>
            </a:r>
            <a:r>
              <a:rPr lang="de-DE" sz="1400" dirty="0"/>
              <a:t> </a:t>
            </a:r>
            <a:r>
              <a:rPr lang="de-DE" sz="1400" dirty="0" err="1"/>
              <a:t>this</a:t>
            </a:r>
            <a:r>
              <a:rPr lang="de-DE" sz="1400" dirty="0"/>
              <a:t> </a:t>
            </a:r>
            <a:r>
              <a:rPr lang="de-DE" sz="1400" dirty="0" err="1"/>
              <a:t>information</a:t>
            </a:r>
            <a:r>
              <a:rPr lang="de-DE" sz="1400" dirty="0"/>
              <a:t> </a:t>
            </a:r>
            <a:r>
              <a:rPr lang="de-DE" sz="1400" dirty="0" err="1"/>
              <a:t>can</a:t>
            </a:r>
            <a:r>
              <a:rPr lang="de-DE" sz="1400" dirty="0"/>
              <a:t> </a:t>
            </a:r>
            <a:r>
              <a:rPr lang="de-DE" sz="1400" dirty="0" err="1"/>
              <a:t>be</a:t>
            </a:r>
            <a:r>
              <a:rPr lang="de-DE" sz="1400" dirty="0"/>
              <a:t> </a:t>
            </a:r>
            <a:r>
              <a:rPr lang="de-DE" sz="1400" dirty="0" err="1"/>
              <a:t>used</a:t>
            </a:r>
            <a:r>
              <a:rPr lang="de-DE" sz="1400" dirty="0"/>
              <a:t> in </a:t>
            </a:r>
            <a:r>
              <a:rPr lang="de-DE" sz="1400" dirty="0" err="1"/>
              <a:t>later</a:t>
            </a:r>
            <a:r>
              <a:rPr lang="de-DE" sz="1400" dirty="0"/>
              <a:t> </a:t>
            </a:r>
            <a:r>
              <a:rPr lang="de-DE" sz="1400" dirty="0" err="1"/>
              <a:t>sessions</a:t>
            </a:r>
            <a:r>
              <a:rPr lang="de-DE" sz="1400" dirty="0"/>
              <a:t> </a:t>
            </a:r>
            <a:r>
              <a:rPr lang="de-DE" sz="1400" dirty="0" err="1"/>
              <a:t>or</a:t>
            </a:r>
            <a:r>
              <a:rPr lang="de-DE" sz="1400" dirty="0"/>
              <a:t> in </a:t>
            </a:r>
            <a:r>
              <a:rPr lang="de-DE" sz="1400" dirty="0" err="1"/>
              <a:t>communicating</a:t>
            </a:r>
            <a:r>
              <a:rPr lang="de-DE" sz="1400" dirty="0"/>
              <a:t> </a:t>
            </a:r>
            <a:r>
              <a:rPr lang="de-DE" sz="1400" dirty="0" err="1"/>
              <a:t>with</a:t>
            </a:r>
            <a:r>
              <a:rPr lang="de-DE" sz="1400" dirty="0"/>
              <a:t> </a:t>
            </a:r>
            <a:r>
              <a:rPr lang="de-DE" sz="1400" dirty="0" err="1"/>
              <a:t>external</a:t>
            </a:r>
            <a:r>
              <a:rPr lang="de-DE" sz="1400" dirty="0"/>
              <a:t> </a:t>
            </a:r>
            <a:r>
              <a:rPr lang="de-DE" sz="1400" dirty="0" err="1"/>
              <a:t>stakeholders</a:t>
            </a:r>
            <a:r>
              <a:rPr lang="de-DE" sz="1400" dirty="0"/>
              <a:t> on </a:t>
            </a:r>
            <a:r>
              <a:rPr lang="de-DE" sz="1400" dirty="0" err="1"/>
              <a:t>the</a:t>
            </a:r>
            <a:r>
              <a:rPr lang="de-DE" sz="1400" dirty="0"/>
              <a:t> </a:t>
            </a:r>
            <a:r>
              <a:rPr lang="de-DE" sz="1400" dirty="0" err="1"/>
              <a:t>process</a:t>
            </a:r>
            <a:r>
              <a:rPr lang="de-DE" sz="1400" dirty="0"/>
              <a:t>.</a:t>
            </a:r>
          </a:p>
          <a:p>
            <a:endParaRPr lang="de-DE" sz="1400" dirty="0"/>
          </a:p>
        </p:txBody>
      </p:sp>
      <p:sp>
        <p:nvSpPr>
          <p:cNvPr id="10" name="Titel 9">
            <a:extLst>
              <a:ext uri="{FF2B5EF4-FFF2-40B4-BE49-F238E27FC236}">
                <a16:creationId xmlns:a16="http://schemas.microsoft.com/office/drawing/2014/main" id="{9A0A3F83-6C9A-E44A-9D09-23D0A905D328}"/>
              </a:ext>
            </a:extLst>
          </p:cNvPr>
          <p:cNvSpPr>
            <a:spLocks noGrp="1"/>
          </p:cNvSpPr>
          <p:nvPr>
            <p:ph type="title"/>
          </p:nvPr>
        </p:nvSpPr>
        <p:spPr/>
        <p:txBody>
          <a:bodyPr/>
          <a:lstStyle/>
          <a:p>
            <a:r>
              <a:rPr lang="de-DE" dirty="0"/>
              <a:t>Key Tools</a:t>
            </a:r>
            <a:br>
              <a:rPr lang="de-DE" dirty="0"/>
            </a:br>
            <a:endParaRPr lang="de-DE" dirty="0"/>
          </a:p>
        </p:txBody>
      </p:sp>
    </p:spTree>
    <p:extLst>
      <p:ext uri="{BB962C8B-B14F-4D97-AF65-F5344CB8AC3E}">
        <p14:creationId xmlns:p14="http://schemas.microsoft.com/office/powerpoint/2010/main" val="2400374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sp>
        <p:nvSpPr>
          <p:cNvPr id="9" name="Textplatzhalter 8">
            <a:extLst>
              <a:ext uri="{FF2B5EF4-FFF2-40B4-BE49-F238E27FC236}">
                <a16:creationId xmlns:a16="http://schemas.microsoft.com/office/drawing/2014/main" id="{E9C1C1CD-5AF7-5547-9F52-F2DF406DD497}"/>
              </a:ext>
            </a:extLst>
          </p:cNvPr>
          <p:cNvSpPr>
            <a:spLocks noGrp="1"/>
          </p:cNvSpPr>
          <p:nvPr>
            <p:ph type="body" sz="quarter" idx="13"/>
          </p:nvPr>
        </p:nvSpPr>
        <p:spPr/>
        <p:txBody>
          <a:bodyPr>
            <a:normAutofit/>
          </a:bodyPr>
          <a:lstStyle/>
          <a:p>
            <a:r>
              <a:rPr lang="de-DE" sz="1400" dirty="0"/>
              <a:t>The Collaborative Innovation Canvas </a:t>
            </a:r>
            <a:r>
              <a:rPr lang="de-DE" sz="1400" dirty="0" err="1"/>
              <a:t>summarizes</a:t>
            </a:r>
            <a:r>
              <a:rPr lang="de-DE" sz="1400" dirty="0"/>
              <a:t> </a:t>
            </a:r>
            <a:r>
              <a:rPr lang="de-DE" sz="1400" dirty="0" err="1"/>
              <a:t>the</a:t>
            </a:r>
            <a:r>
              <a:rPr lang="de-DE" sz="1400" dirty="0"/>
              <a:t> Collaborative Innovation </a:t>
            </a:r>
            <a:r>
              <a:rPr lang="de-DE" sz="1400" dirty="0" err="1"/>
              <a:t>project</a:t>
            </a:r>
            <a:r>
              <a:rPr lang="de-DE" sz="1400" dirty="0"/>
              <a:t> and </a:t>
            </a:r>
            <a:r>
              <a:rPr lang="de-DE" sz="1400" dirty="0" err="1"/>
              <a:t>its</a:t>
            </a:r>
            <a:r>
              <a:rPr lang="de-DE" sz="1400" dirty="0"/>
              <a:t> </a:t>
            </a:r>
            <a:r>
              <a:rPr lang="de-DE" sz="1400" dirty="0" err="1"/>
              <a:t>main</a:t>
            </a:r>
            <a:r>
              <a:rPr lang="de-DE" sz="1400" dirty="0"/>
              <a:t> </a:t>
            </a:r>
            <a:r>
              <a:rPr lang="de-DE" sz="1400" dirty="0" err="1"/>
              <a:t>features</a:t>
            </a:r>
            <a:r>
              <a:rPr lang="de-DE" sz="1400" dirty="0"/>
              <a:t>, </a:t>
            </a:r>
            <a:r>
              <a:rPr lang="de-DE" sz="1400" dirty="0" err="1"/>
              <a:t>proposed</a:t>
            </a:r>
            <a:r>
              <a:rPr lang="de-DE" sz="1400" dirty="0"/>
              <a:t> </a:t>
            </a:r>
            <a:r>
              <a:rPr lang="de-DE" sz="1400" dirty="0" err="1"/>
              <a:t>activities</a:t>
            </a:r>
            <a:r>
              <a:rPr lang="de-DE" sz="1400" dirty="0"/>
              <a:t> and </a:t>
            </a:r>
            <a:r>
              <a:rPr lang="de-DE" sz="1400" dirty="0" err="1"/>
              <a:t>objectives</a:t>
            </a:r>
            <a:r>
              <a:rPr lang="de-DE" sz="1400" dirty="0"/>
              <a:t> in </a:t>
            </a:r>
            <a:r>
              <a:rPr lang="de-DE" sz="1400" dirty="0" err="1"/>
              <a:t>one</a:t>
            </a:r>
            <a:r>
              <a:rPr lang="de-DE" sz="1400" dirty="0"/>
              <a:t> </a:t>
            </a:r>
            <a:r>
              <a:rPr lang="de-DE" sz="1400" dirty="0" err="1"/>
              <a:t>single</a:t>
            </a:r>
            <a:r>
              <a:rPr lang="de-DE" sz="1400" dirty="0"/>
              <a:t> </a:t>
            </a:r>
            <a:r>
              <a:rPr lang="de-DE" sz="1400" dirty="0" err="1"/>
              <a:t>overview</a:t>
            </a:r>
            <a:r>
              <a:rPr lang="de-DE" sz="1400" dirty="0"/>
              <a:t>.</a:t>
            </a:r>
          </a:p>
          <a:p>
            <a:endParaRPr lang="de-DE" sz="1400" dirty="0"/>
          </a:p>
          <a:p>
            <a:r>
              <a:rPr lang="de-DE" sz="1400" dirty="0"/>
              <a:t>The Collaborative Innovation Canvas </a:t>
            </a:r>
            <a:r>
              <a:rPr lang="de-DE" sz="1400" dirty="0" err="1"/>
              <a:t>can</a:t>
            </a:r>
            <a:r>
              <a:rPr lang="de-DE" sz="1400" dirty="0"/>
              <a:t> </a:t>
            </a:r>
            <a:r>
              <a:rPr lang="de-DE" sz="1400" dirty="0" err="1"/>
              <a:t>be</a:t>
            </a:r>
            <a:r>
              <a:rPr lang="de-DE" sz="1400" dirty="0"/>
              <a:t> </a:t>
            </a:r>
            <a:r>
              <a:rPr lang="de-DE" sz="1400" dirty="0" err="1"/>
              <a:t>used</a:t>
            </a:r>
            <a:r>
              <a:rPr lang="de-DE" sz="1400" dirty="0"/>
              <a:t> </a:t>
            </a:r>
            <a:r>
              <a:rPr lang="de-DE" sz="1400" dirty="0" err="1"/>
              <a:t>to</a:t>
            </a:r>
            <a:r>
              <a:rPr lang="de-DE" sz="1400" dirty="0"/>
              <a:t> </a:t>
            </a:r>
            <a:r>
              <a:rPr lang="de-DE" sz="1400" dirty="0" err="1"/>
              <a:t>communicate</a:t>
            </a:r>
            <a:r>
              <a:rPr lang="de-DE" sz="1400" dirty="0"/>
              <a:t> and </a:t>
            </a:r>
            <a:r>
              <a:rPr lang="de-DE" sz="1400" dirty="0" err="1"/>
              <a:t>present</a:t>
            </a:r>
            <a:r>
              <a:rPr lang="de-DE" sz="1400" dirty="0"/>
              <a:t> </a:t>
            </a:r>
            <a:r>
              <a:rPr lang="de-DE" sz="1400" dirty="0" err="1"/>
              <a:t>the</a:t>
            </a:r>
            <a:r>
              <a:rPr lang="de-DE" sz="1400" dirty="0"/>
              <a:t> </a:t>
            </a:r>
            <a:r>
              <a:rPr lang="de-DE" sz="1400" dirty="0" err="1"/>
              <a:t>project</a:t>
            </a:r>
            <a:r>
              <a:rPr lang="de-DE" sz="1400" dirty="0"/>
              <a:t> </a:t>
            </a:r>
            <a:r>
              <a:rPr lang="de-DE" sz="1400" dirty="0" err="1"/>
              <a:t>to</a:t>
            </a:r>
            <a:r>
              <a:rPr lang="de-DE" sz="1400" dirty="0"/>
              <a:t> </a:t>
            </a:r>
            <a:r>
              <a:rPr lang="de-DE" sz="1400" dirty="0" err="1"/>
              <a:t>third</a:t>
            </a:r>
            <a:r>
              <a:rPr lang="de-DE" sz="1400" dirty="0"/>
              <a:t> </a:t>
            </a:r>
            <a:r>
              <a:rPr lang="de-DE" sz="1400" dirty="0" err="1"/>
              <a:t>parties</a:t>
            </a:r>
            <a:r>
              <a:rPr lang="de-DE" sz="1400" dirty="0"/>
              <a:t> and </a:t>
            </a:r>
            <a:r>
              <a:rPr lang="de-DE" sz="1400" dirty="0" err="1"/>
              <a:t>provides</a:t>
            </a:r>
            <a:r>
              <a:rPr lang="de-DE" sz="1400" dirty="0"/>
              <a:t> a </a:t>
            </a:r>
            <a:r>
              <a:rPr lang="de-DE" sz="1400" dirty="0" err="1"/>
              <a:t>reference</a:t>
            </a:r>
            <a:r>
              <a:rPr lang="de-DE" sz="1400" dirty="0"/>
              <a:t> </a:t>
            </a:r>
            <a:r>
              <a:rPr lang="de-DE" sz="1400" dirty="0" err="1"/>
              <a:t>framework</a:t>
            </a:r>
            <a:r>
              <a:rPr lang="de-DE" sz="1400" dirty="0"/>
              <a:t> </a:t>
            </a:r>
            <a:r>
              <a:rPr lang="de-DE" sz="1400" dirty="0" err="1"/>
              <a:t>for</a:t>
            </a:r>
            <a:r>
              <a:rPr lang="de-DE" sz="1400" dirty="0"/>
              <a:t> </a:t>
            </a:r>
            <a:r>
              <a:rPr lang="de-DE" sz="1400" dirty="0" err="1"/>
              <a:t>the</a:t>
            </a:r>
            <a:r>
              <a:rPr lang="de-DE" sz="1400" dirty="0"/>
              <a:t> </a:t>
            </a:r>
            <a:r>
              <a:rPr lang="de-DE" sz="1400" dirty="0" err="1"/>
              <a:t>duration</a:t>
            </a:r>
            <a:r>
              <a:rPr lang="de-DE" sz="1400" dirty="0"/>
              <a:t> </a:t>
            </a:r>
            <a:r>
              <a:rPr lang="de-DE" sz="1400" dirty="0" err="1"/>
              <a:t>of</a:t>
            </a:r>
            <a:r>
              <a:rPr lang="de-DE" sz="1400" dirty="0"/>
              <a:t> </a:t>
            </a:r>
            <a:r>
              <a:rPr lang="de-DE" sz="1400" dirty="0" err="1"/>
              <a:t>the</a:t>
            </a:r>
            <a:r>
              <a:rPr lang="de-DE" sz="1400" dirty="0"/>
              <a:t> </a:t>
            </a:r>
            <a:r>
              <a:rPr lang="de-DE" sz="1400" dirty="0" err="1"/>
              <a:t>collaboration</a:t>
            </a:r>
            <a:r>
              <a:rPr lang="de-DE" sz="1400" dirty="0"/>
              <a:t>.</a:t>
            </a:r>
          </a:p>
          <a:p>
            <a:endParaRPr lang="de-DE" sz="1400" dirty="0"/>
          </a:p>
          <a:p>
            <a:r>
              <a:rPr lang="de-DE" sz="1400" dirty="0"/>
              <a:t>The Collaborative Innovation Canvas </a:t>
            </a:r>
            <a:r>
              <a:rPr lang="de-DE" sz="1400" dirty="0" err="1"/>
              <a:t>is</a:t>
            </a:r>
            <a:r>
              <a:rPr lang="de-DE" sz="1400" dirty="0"/>
              <a:t> </a:t>
            </a:r>
            <a:r>
              <a:rPr lang="de-DE" sz="1400" dirty="0" err="1"/>
              <a:t>based</a:t>
            </a:r>
            <a:r>
              <a:rPr lang="de-DE" sz="1400" dirty="0"/>
              <a:t> on </a:t>
            </a:r>
            <a:r>
              <a:rPr lang="de-DE" sz="1400" dirty="0" err="1"/>
              <a:t>the</a:t>
            </a:r>
            <a:r>
              <a:rPr lang="de-DE" sz="1400" dirty="0"/>
              <a:t> </a:t>
            </a:r>
            <a:r>
              <a:rPr lang="de-DE" sz="1400" dirty="0" err="1"/>
              <a:t>discussions</a:t>
            </a:r>
            <a:r>
              <a:rPr lang="de-DE" sz="1400" dirty="0"/>
              <a:t> </a:t>
            </a:r>
            <a:r>
              <a:rPr lang="de-DE" sz="1400" dirty="0" err="1"/>
              <a:t>of</a:t>
            </a:r>
            <a:r>
              <a:rPr lang="de-DE" sz="1400" dirty="0"/>
              <a:t> </a:t>
            </a:r>
            <a:r>
              <a:rPr lang="de-DE" sz="1400" dirty="0" err="1"/>
              <a:t>the</a:t>
            </a:r>
            <a:r>
              <a:rPr lang="de-DE" sz="1400" dirty="0"/>
              <a:t> Public </a:t>
            </a:r>
            <a:r>
              <a:rPr lang="de-DE" sz="1400" dirty="0" err="1"/>
              <a:t>Sector</a:t>
            </a:r>
            <a:r>
              <a:rPr lang="de-DE" sz="1400" dirty="0"/>
              <a:t> Challenge (Session 1)  and </a:t>
            </a:r>
            <a:r>
              <a:rPr lang="de-DE" sz="1400" dirty="0" err="1"/>
              <a:t>the</a:t>
            </a:r>
            <a:r>
              <a:rPr lang="de-DE" sz="1400" dirty="0"/>
              <a:t> Startup Solution (Session 2).</a:t>
            </a:r>
          </a:p>
          <a:p>
            <a:endParaRPr lang="de-DE" sz="1400" dirty="0"/>
          </a:p>
        </p:txBody>
      </p:sp>
      <p:sp>
        <p:nvSpPr>
          <p:cNvPr id="8" name="Titel 7">
            <a:extLst>
              <a:ext uri="{FF2B5EF4-FFF2-40B4-BE49-F238E27FC236}">
                <a16:creationId xmlns:a16="http://schemas.microsoft.com/office/drawing/2014/main" id="{F1F4926D-EFB8-4F4E-A9F9-FFF99BFB747D}"/>
              </a:ext>
            </a:extLst>
          </p:cNvPr>
          <p:cNvSpPr>
            <a:spLocks noGrp="1"/>
          </p:cNvSpPr>
          <p:nvPr>
            <p:ph type="title"/>
          </p:nvPr>
        </p:nvSpPr>
        <p:spPr/>
        <p:txBody>
          <a:bodyPr/>
          <a:lstStyle/>
          <a:p>
            <a:pPr lvl="0"/>
            <a:r>
              <a:rPr lang="de-DE" dirty="0"/>
              <a:t>Collaborative Innovation Canvas</a:t>
            </a:r>
          </a:p>
        </p:txBody>
      </p:sp>
    </p:spTree>
    <p:extLst>
      <p:ext uri="{BB962C8B-B14F-4D97-AF65-F5344CB8AC3E}">
        <p14:creationId xmlns:p14="http://schemas.microsoft.com/office/powerpoint/2010/main" val="349439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a:extLst>
              <a:ext uri="{FF2B5EF4-FFF2-40B4-BE49-F238E27FC236}">
                <a16:creationId xmlns:a16="http://schemas.microsoft.com/office/drawing/2014/main" id="{16C2D327-BF24-8E42-9C69-A6EE29E5D005}"/>
              </a:ext>
            </a:extLst>
          </p:cNvPr>
          <p:cNvSpPr/>
          <p:nvPr/>
        </p:nvSpPr>
        <p:spPr>
          <a:xfrm>
            <a:off x="6405716" y="924232"/>
            <a:ext cx="2316634" cy="3700156"/>
          </a:xfrm>
          <a:prstGeom prst="roundRect">
            <a:avLst>
              <a:gd name="adj" fmla="val 780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Google Shape;405;p55">
            <a:extLst>
              <a:ext uri="{FF2B5EF4-FFF2-40B4-BE49-F238E27FC236}">
                <a16:creationId xmlns:a16="http://schemas.microsoft.com/office/drawing/2014/main" id="{379B8B84-3557-954D-A36F-DD532F7BF77C}"/>
              </a:ext>
            </a:extLst>
          </p:cNvPr>
          <p:cNvSpPr txBox="1"/>
          <p:nvPr/>
        </p:nvSpPr>
        <p:spPr>
          <a:xfrm>
            <a:off x="6532846" y="1029825"/>
            <a:ext cx="2062375"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use this template</a:t>
            </a:r>
            <a:endParaRPr sz="900" b="1" dirty="0"/>
          </a:p>
        </p:txBody>
      </p:sp>
      <p:sp>
        <p:nvSpPr>
          <p:cNvPr id="16" name="Google Shape;406;p55">
            <a:extLst>
              <a:ext uri="{FF2B5EF4-FFF2-40B4-BE49-F238E27FC236}">
                <a16:creationId xmlns:a16="http://schemas.microsoft.com/office/drawing/2014/main" id="{5B9427D9-ED09-0446-97EC-B3444D82B8D4}"/>
              </a:ext>
            </a:extLst>
          </p:cNvPr>
          <p:cNvSpPr txBox="1"/>
          <p:nvPr/>
        </p:nvSpPr>
        <p:spPr>
          <a:xfrm>
            <a:off x="6532783" y="1254600"/>
            <a:ext cx="2062500" cy="1024800"/>
          </a:xfrm>
          <a:prstGeom prst="rect">
            <a:avLst/>
          </a:prstGeom>
          <a:noFill/>
          <a:ln>
            <a:noFill/>
          </a:ln>
        </p:spPr>
        <p:txBody>
          <a:bodyPr spcFirstLastPara="1" wrap="square" lIns="91425" tIns="91425" rIns="91425" bIns="91425" anchor="t" anchorCtr="0">
            <a:noAutofit/>
          </a:bodyPr>
          <a:lstStyle/>
          <a:p>
            <a:pPr lvl="0">
              <a:lnSpc>
                <a:spcPct val="115000"/>
              </a:lnSpc>
              <a:defRPr/>
            </a:pPr>
            <a:r>
              <a:rPr lang="en-GB" sz="900" dirty="0"/>
              <a:t>Start by recording the insights of this session in the three left columns. The information needed in the three right-hand columns will be added after Session 3.</a:t>
            </a:r>
          </a:p>
        </p:txBody>
      </p:sp>
      <p:sp>
        <p:nvSpPr>
          <p:cNvPr id="17" name="Google Shape;407;p55">
            <a:extLst>
              <a:ext uri="{FF2B5EF4-FFF2-40B4-BE49-F238E27FC236}">
                <a16:creationId xmlns:a16="http://schemas.microsoft.com/office/drawing/2014/main" id="{35E81CD8-77F0-7043-98C9-DF8364C4A001}"/>
              </a:ext>
            </a:extLst>
          </p:cNvPr>
          <p:cNvSpPr txBox="1"/>
          <p:nvPr/>
        </p:nvSpPr>
        <p:spPr>
          <a:xfrm>
            <a:off x="6983674" y="2401336"/>
            <a:ext cx="1638952" cy="7035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print</a:t>
            </a:r>
            <a:endParaRPr sz="900" b="1" dirty="0"/>
          </a:p>
          <a:p>
            <a:pPr marL="0" lvl="0" indent="0" algn="l" rtl="0">
              <a:spcBef>
                <a:spcPts val="0"/>
              </a:spcBef>
              <a:spcAft>
                <a:spcPts val="0"/>
              </a:spcAft>
              <a:buNone/>
            </a:pPr>
            <a:r>
              <a:rPr lang="en-GB" sz="900" dirty="0"/>
              <a:t>If you are printing A3 size would be ideal as the minimum size.</a:t>
            </a:r>
            <a:endParaRPr sz="900" dirty="0"/>
          </a:p>
        </p:txBody>
      </p:sp>
      <p:sp>
        <p:nvSpPr>
          <p:cNvPr id="18" name="Google Shape;408;p55">
            <a:extLst>
              <a:ext uri="{FF2B5EF4-FFF2-40B4-BE49-F238E27FC236}">
                <a16:creationId xmlns:a16="http://schemas.microsoft.com/office/drawing/2014/main" id="{31BD98CE-CAB5-004C-A381-39F490C81DAA}"/>
              </a:ext>
            </a:extLst>
          </p:cNvPr>
          <p:cNvSpPr txBox="1"/>
          <p:nvPr/>
        </p:nvSpPr>
        <p:spPr>
          <a:xfrm>
            <a:off x="6983673" y="3124505"/>
            <a:ext cx="1638953"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Use it on the computer</a:t>
            </a:r>
            <a:endParaRPr sz="900" b="1" dirty="0"/>
          </a:p>
          <a:p>
            <a:pPr marL="0" lvl="0" indent="0" algn="l" rtl="0">
              <a:spcBef>
                <a:spcPts val="0"/>
              </a:spcBef>
              <a:spcAft>
                <a:spcPts val="0"/>
              </a:spcAft>
              <a:buNone/>
            </a:pPr>
            <a:r>
              <a:rPr lang="en-GB" sz="900" dirty="0"/>
              <a:t>Copy the template page into a new document to share with participants to fill out. Alternatively copy only the questions and discuss them</a:t>
            </a:r>
            <a:endParaRPr sz="900" dirty="0"/>
          </a:p>
        </p:txBody>
      </p:sp>
      <p:sp>
        <p:nvSpPr>
          <p:cNvPr id="5" name="Foliennummernplatzhalter 4">
            <a:extLst>
              <a:ext uri="{FF2B5EF4-FFF2-40B4-BE49-F238E27FC236}">
                <a16:creationId xmlns:a16="http://schemas.microsoft.com/office/drawing/2014/main" id="{380C4B3A-F23A-0A40-B02E-7B7D0199B9D7}"/>
              </a:ext>
            </a:extLst>
          </p:cNvPr>
          <p:cNvSpPr>
            <a:spLocks noGrp="1"/>
          </p:cNvSpPr>
          <p:nvPr>
            <p:ph type="sldNum" sz="quarter" idx="10"/>
          </p:nvPr>
        </p:nvSpPr>
        <p:spPr/>
        <p:txBody>
          <a:bodyPr/>
          <a:lstStyle/>
          <a:p>
            <a:fld id="{727F2A48-8E58-5441-936F-2F05626EB3ED}" type="slidenum">
              <a:rPr lang="de-DE" smtClean="0"/>
              <a:pPr/>
              <a:t>33</a:t>
            </a:fld>
            <a:endParaRPr lang="de-DE"/>
          </a:p>
        </p:txBody>
      </p:sp>
      <p:sp>
        <p:nvSpPr>
          <p:cNvPr id="4" name="Titel 3"/>
          <p:cNvSpPr>
            <a:spLocks noGrp="1"/>
          </p:cNvSpPr>
          <p:nvPr>
            <p:ph type="title"/>
          </p:nvPr>
        </p:nvSpPr>
        <p:spPr/>
        <p:txBody>
          <a:bodyPr/>
          <a:lstStyle/>
          <a:p>
            <a:r>
              <a:rPr lang="de-DE" dirty="0"/>
              <a:t>Collaborative Innovation Canvas</a:t>
            </a:r>
            <a:endParaRPr lang="en-GB" dirty="0"/>
          </a:p>
        </p:txBody>
      </p:sp>
      <p:pic>
        <p:nvPicPr>
          <p:cNvPr id="12" name="Google Shape;409;p55">
            <a:extLst>
              <a:ext uri="{FF2B5EF4-FFF2-40B4-BE49-F238E27FC236}">
                <a16:creationId xmlns:a16="http://schemas.microsoft.com/office/drawing/2014/main" id="{37AD491B-6527-9F49-AA38-F3AC58D096A3}"/>
              </a:ext>
            </a:extLst>
          </p:cNvPr>
          <p:cNvPicPr preferRelativeResize="0"/>
          <p:nvPr/>
        </p:nvPicPr>
        <p:blipFill>
          <a:blip r:embed="rId3">
            <a:alphaModFix/>
          </a:blip>
          <a:stretch>
            <a:fillRect/>
          </a:stretch>
        </p:blipFill>
        <p:spPr>
          <a:xfrm>
            <a:off x="6622388" y="2461508"/>
            <a:ext cx="338571" cy="338571"/>
          </a:xfrm>
          <a:prstGeom prst="rect">
            <a:avLst/>
          </a:prstGeom>
          <a:noFill/>
          <a:ln>
            <a:noFill/>
          </a:ln>
        </p:spPr>
      </p:pic>
      <p:pic>
        <p:nvPicPr>
          <p:cNvPr id="13" name="Google Shape;410;p55">
            <a:extLst>
              <a:ext uri="{FF2B5EF4-FFF2-40B4-BE49-F238E27FC236}">
                <a16:creationId xmlns:a16="http://schemas.microsoft.com/office/drawing/2014/main" id="{D24DA3D0-48C2-824A-AB1F-09479C96801A}"/>
              </a:ext>
            </a:extLst>
          </p:cNvPr>
          <p:cNvPicPr preferRelativeResize="0"/>
          <p:nvPr/>
        </p:nvPicPr>
        <p:blipFill>
          <a:blip r:embed="rId4">
            <a:alphaModFix/>
          </a:blip>
          <a:stretch>
            <a:fillRect/>
          </a:stretch>
        </p:blipFill>
        <p:spPr>
          <a:xfrm>
            <a:off x="6627788" y="3192369"/>
            <a:ext cx="302186" cy="302186"/>
          </a:xfrm>
          <a:prstGeom prst="rect">
            <a:avLst/>
          </a:prstGeom>
          <a:noFill/>
          <a:ln>
            <a:noFill/>
          </a:ln>
        </p:spPr>
      </p:pic>
      <p:pic>
        <p:nvPicPr>
          <p:cNvPr id="3" name="Grafik 2">
            <a:extLst>
              <a:ext uri="{FF2B5EF4-FFF2-40B4-BE49-F238E27FC236}">
                <a16:creationId xmlns:a16="http://schemas.microsoft.com/office/drawing/2014/main" id="{3A5C900A-BD40-4C8E-8C64-65D5ACB36322}"/>
              </a:ext>
            </a:extLst>
          </p:cNvPr>
          <p:cNvPicPr>
            <a:picLocks noChangeAspect="1"/>
          </p:cNvPicPr>
          <p:nvPr/>
        </p:nvPicPr>
        <p:blipFill>
          <a:blip r:embed="rId5"/>
          <a:stretch>
            <a:fillRect/>
          </a:stretch>
        </p:blipFill>
        <p:spPr>
          <a:xfrm>
            <a:off x="521374" y="1221675"/>
            <a:ext cx="5254671" cy="2960131"/>
          </a:xfrm>
          <a:prstGeom prst="rect">
            <a:avLst/>
          </a:prstGeom>
        </p:spPr>
      </p:pic>
    </p:spTree>
    <p:extLst>
      <p:ext uri="{BB962C8B-B14F-4D97-AF65-F5344CB8AC3E}">
        <p14:creationId xmlns:p14="http://schemas.microsoft.com/office/powerpoint/2010/main" val="635742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4FFCBC5-9FA7-40FD-B306-A094A59C8112}"/>
              </a:ext>
            </a:extLst>
          </p:cNvPr>
          <p:cNvSpPr>
            <a:spLocks noGrp="1"/>
          </p:cNvSpPr>
          <p:nvPr>
            <p:ph type="sldNum" sz="quarter" idx="10"/>
          </p:nvPr>
        </p:nvSpPr>
        <p:spPr/>
        <p:txBody>
          <a:bodyPr/>
          <a:lstStyle/>
          <a:p>
            <a:fld id="{727F2A48-8E58-5441-936F-2F05626EB3ED}" type="slidenum">
              <a:rPr lang="de-DE" smtClean="0"/>
              <a:pPr/>
              <a:t>34</a:t>
            </a:fld>
            <a:endParaRPr lang="de-DE"/>
          </a:p>
        </p:txBody>
      </p:sp>
      <p:sp>
        <p:nvSpPr>
          <p:cNvPr id="4" name="Titel 3">
            <a:extLst>
              <a:ext uri="{FF2B5EF4-FFF2-40B4-BE49-F238E27FC236}">
                <a16:creationId xmlns:a16="http://schemas.microsoft.com/office/drawing/2014/main" id="{3AB6CBE9-34F0-40DE-BD47-2CB39F0BDAF2}"/>
              </a:ext>
            </a:extLst>
          </p:cNvPr>
          <p:cNvSpPr>
            <a:spLocks noGrp="1"/>
          </p:cNvSpPr>
          <p:nvPr>
            <p:ph type="title"/>
          </p:nvPr>
        </p:nvSpPr>
        <p:spPr/>
        <p:txBody>
          <a:bodyPr/>
          <a:lstStyle/>
          <a:p>
            <a:r>
              <a:rPr lang="de-DE" dirty="0"/>
              <a:t>Collaborative Innovation Canvas</a:t>
            </a:r>
          </a:p>
        </p:txBody>
      </p:sp>
      <p:sp>
        <p:nvSpPr>
          <p:cNvPr id="5" name="Textplatzhalter 4">
            <a:extLst>
              <a:ext uri="{FF2B5EF4-FFF2-40B4-BE49-F238E27FC236}">
                <a16:creationId xmlns:a16="http://schemas.microsoft.com/office/drawing/2014/main" id="{34CDD630-8FA6-488A-9C5F-5669BFB4D0CB}"/>
              </a:ext>
            </a:extLst>
          </p:cNvPr>
          <p:cNvSpPr>
            <a:spLocks noGrp="1"/>
          </p:cNvSpPr>
          <p:nvPr>
            <p:ph type="body" sz="quarter" idx="11"/>
          </p:nvPr>
        </p:nvSpPr>
        <p:spPr/>
        <p:txBody>
          <a:bodyPr>
            <a:normAutofit/>
          </a:bodyPr>
          <a:lstStyle/>
          <a:p>
            <a:endParaRPr lang="de-DE" sz="1100" dirty="0"/>
          </a:p>
        </p:txBody>
      </p:sp>
      <p:sp>
        <p:nvSpPr>
          <p:cNvPr id="6" name="Textplatzhalter 5">
            <a:extLst>
              <a:ext uri="{FF2B5EF4-FFF2-40B4-BE49-F238E27FC236}">
                <a16:creationId xmlns:a16="http://schemas.microsoft.com/office/drawing/2014/main" id="{DC0A4D84-18DF-4D66-8CA1-C3FE41012B2D}"/>
              </a:ext>
            </a:extLst>
          </p:cNvPr>
          <p:cNvSpPr>
            <a:spLocks noGrp="1"/>
          </p:cNvSpPr>
          <p:nvPr>
            <p:ph type="body" sz="quarter" idx="12"/>
          </p:nvPr>
        </p:nvSpPr>
        <p:spPr/>
        <p:txBody>
          <a:bodyPr>
            <a:normAutofit/>
          </a:bodyPr>
          <a:lstStyle/>
          <a:p>
            <a:endParaRPr lang="de-DE" sz="1100" dirty="0"/>
          </a:p>
        </p:txBody>
      </p:sp>
      <p:sp>
        <p:nvSpPr>
          <p:cNvPr id="7" name="Textplatzhalter 6">
            <a:extLst>
              <a:ext uri="{FF2B5EF4-FFF2-40B4-BE49-F238E27FC236}">
                <a16:creationId xmlns:a16="http://schemas.microsoft.com/office/drawing/2014/main" id="{46C28DE3-E813-4830-B439-3D65FD41102F}"/>
              </a:ext>
            </a:extLst>
          </p:cNvPr>
          <p:cNvSpPr>
            <a:spLocks noGrp="1"/>
          </p:cNvSpPr>
          <p:nvPr>
            <p:ph type="body" sz="quarter" idx="13"/>
          </p:nvPr>
        </p:nvSpPr>
        <p:spPr/>
        <p:txBody>
          <a:bodyPr>
            <a:normAutofit/>
          </a:bodyPr>
          <a:lstStyle/>
          <a:p>
            <a:endParaRPr lang="de-DE" sz="1100" dirty="0"/>
          </a:p>
        </p:txBody>
      </p:sp>
      <p:sp>
        <p:nvSpPr>
          <p:cNvPr id="8" name="Textplatzhalter 7">
            <a:extLst>
              <a:ext uri="{FF2B5EF4-FFF2-40B4-BE49-F238E27FC236}">
                <a16:creationId xmlns:a16="http://schemas.microsoft.com/office/drawing/2014/main" id="{D8F3C5F9-31D5-465F-95B2-3E50C89C7EA4}"/>
              </a:ext>
            </a:extLst>
          </p:cNvPr>
          <p:cNvSpPr>
            <a:spLocks noGrp="1"/>
          </p:cNvSpPr>
          <p:nvPr>
            <p:ph type="body" sz="quarter" idx="15"/>
          </p:nvPr>
        </p:nvSpPr>
        <p:spPr/>
        <p:txBody>
          <a:bodyPr>
            <a:normAutofit/>
          </a:bodyPr>
          <a:lstStyle/>
          <a:p>
            <a:endParaRPr lang="de-DE" sz="1100" dirty="0"/>
          </a:p>
        </p:txBody>
      </p:sp>
      <p:sp>
        <p:nvSpPr>
          <p:cNvPr id="9" name="Textplatzhalter 8">
            <a:extLst>
              <a:ext uri="{FF2B5EF4-FFF2-40B4-BE49-F238E27FC236}">
                <a16:creationId xmlns:a16="http://schemas.microsoft.com/office/drawing/2014/main" id="{8D042C2D-3B80-4590-B46F-741AF382A5CD}"/>
              </a:ext>
            </a:extLst>
          </p:cNvPr>
          <p:cNvSpPr>
            <a:spLocks noGrp="1"/>
          </p:cNvSpPr>
          <p:nvPr>
            <p:ph type="body" sz="quarter" idx="16"/>
          </p:nvPr>
        </p:nvSpPr>
        <p:spPr/>
        <p:txBody>
          <a:bodyPr>
            <a:normAutofit/>
          </a:bodyPr>
          <a:lstStyle/>
          <a:p>
            <a:endParaRPr lang="de-DE" sz="1100" dirty="0"/>
          </a:p>
        </p:txBody>
      </p:sp>
      <p:sp>
        <p:nvSpPr>
          <p:cNvPr id="10" name="Textplatzhalter 9">
            <a:extLst>
              <a:ext uri="{FF2B5EF4-FFF2-40B4-BE49-F238E27FC236}">
                <a16:creationId xmlns:a16="http://schemas.microsoft.com/office/drawing/2014/main" id="{333199C5-8103-4951-B385-0562E49E38CB}"/>
              </a:ext>
            </a:extLst>
          </p:cNvPr>
          <p:cNvSpPr>
            <a:spLocks noGrp="1"/>
          </p:cNvSpPr>
          <p:nvPr>
            <p:ph type="body" sz="quarter" idx="18"/>
          </p:nvPr>
        </p:nvSpPr>
        <p:spPr/>
        <p:txBody>
          <a:bodyPr>
            <a:normAutofit/>
          </a:bodyPr>
          <a:lstStyle/>
          <a:p>
            <a:endParaRPr lang="de-DE" sz="1100" dirty="0"/>
          </a:p>
        </p:txBody>
      </p:sp>
    </p:spTree>
    <p:extLst>
      <p:ext uri="{BB962C8B-B14F-4D97-AF65-F5344CB8AC3E}">
        <p14:creationId xmlns:p14="http://schemas.microsoft.com/office/powerpoint/2010/main" val="136012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DC88C1-9C02-4801-9A5E-C70ACE397A50}"/>
              </a:ext>
            </a:extLst>
          </p:cNvPr>
          <p:cNvSpPr>
            <a:spLocks noGrp="1"/>
          </p:cNvSpPr>
          <p:nvPr>
            <p:ph type="ctrTitle"/>
          </p:nvPr>
        </p:nvSpPr>
        <p:spPr/>
        <p:txBody>
          <a:bodyPr/>
          <a:lstStyle/>
          <a:p>
            <a:r>
              <a:rPr lang="de-DE" dirty="0"/>
              <a:t>Solution Adaptation Backlog</a:t>
            </a:r>
          </a:p>
        </p:txBody>
      </p:sp>
      <p:sp>
        <p:nvSpPr>
          <p:cNvPr id="11" name="Bildplatzhalter 10">
            <a:extLst>
              <a:ext uri="{FF2B5EF4-FFF2-40B4-BE49-F238E27FC236}">
                <a16:creationId xmlns:a16="http://schemas.microsoft.com/office/drawing/2014/main" id="{585903D4-36D3-4419-8B01-5180C47F2C00}"/>
              </a:ext>
            </a:extLst>
          </p:cNvPr>
          <p:cNvSpPr>
            <a:spLocks noGrp="1"/>
          </p:cNvSpPr>
          <p:nvPr>
            <p:ph type="pic" sz="quarter" idx="11"/>
          </p:nvPr>
        </p:nvSpPr>
        <p:spPr/>
      </p:sp>
      <p:sp>
        <p:nvSpPr>
          <p:cNvPr id="12" name="Bildplatzhalter 11">
            <a:extLst>
              <a:ext uri="{FF2B5EF4-FFF2-40B4-BE49-F238E27FC236}">
                <a16:creationId xmlns:a16="http://schemas.microsoft.com/office/drawing/2014/main" id="{F27EEF15-0D05-482F-A9C8-98650E53E82E}"/>
              </a:ext>
            </a:extLst>
          </p:cNvPr>
          <p:cNvSpPr>
            <a:spLocks noGrp="1"/>
          </p:cNvSpPr>
          <p:nvPr>
            <p:ph type="pic" sz="quarter" idx="12"/>
          </p:nvPr>
        </p:nvSpPr>
        <p:spPr/>
      </p:sp>
      <p:sp>
        <p:nvSpPr>
          <p:cNvPr id="13" name="Bildplatzhalter 12">
            <a:extLst>
              <a:ext uri="{FF2B5EF4-FFF2-40B4-BE49-F238E27FC236}">
                <a16:creationId xmlns:a16="http://schemas.microsoft.com/office/drawing/2014/main" id="{1838B022-31B3-40D8-AF9E-5EA37B0EAFF4}"/>
              </a:ext>
            </a:extLst>
          </p:cNvPr>
          <p:cNvSpPr>
            <a:spLocks noGrp="1"/>
          </p:cNvSpPr>
          <p:nvPr>
            <p:ph type="pic" sz="quarter" idx="13"/>
          </p:nvPr>
        </p:nvSpPr>
        <p:spPr/>
      </p:sp>
      <p:sp>
        <p:nvSpPr>
          <p:cNvPr id="14" name="Bildplatzhalter 13">
            <a:extLst>
              <a:ext uri="{FF2B5EF4-FFF2-40B4-BE49-F238E27FC236}">
                <a16:creationId xmlns:a16="http://schemas.microsoft.com/office/drawing/2014/main" id="{EA232E03-9BA3-43FF-B55B-E59F03558DF2}"/>
              </a:ext>
            </a:extLst>
          </p:cNvPr>
          <p:cNvSpPr>
            <a:spLocks noGrp="1"/>
          </p:cNvSpPr>
          <p:nvPr>
            <p:ph type="pic" sz="quarter" idx="14"/>
          </p:nvPr>
        </p:nvSpPr>
        <p:spPr/>
      </p:sp>
      <p:sp>
        <p:nvSpPr>
          <p:cNvPr id="15" name="Bildplatzhalter 14">
            <a:extLst>
              <a:ext uri="{FF2B5EF4-FFF2-40B4-BE49-F238E27FC236}">
                <a16:creationId xmlns:a16="http://schemas.microsoft.com/office/drawing/2014/main" id="{F21AD0DF-0282-4919-995D-EDE347A2CF86}"/>
              </a:ext>
            </a:extLst>
          </p:cNvPr>
          <p:cNvSpPr>
            <a:spLocks noGrp="1"/>
          </p:cNvSpPr>
          <p:nvPr>
            <p:ph type="pic" sz="quarter" idx="15"/>
          </p:nvPr>
        </p:nvSpPr>
        <p:spPr/>
      </p:sp>
      <p:sp>
        <p:nvSpPr>
          <p:cNvPr id="2" name="Foliennummernplatzhalter 1">
            <a:extLst>
              <a:ext uri="{FF2B5EF4-FFF2-40B4-BE49-F238E27FC236}">
                <a16:creationId xmlns:a16="http://schemas.microsoft.com/office/drawing/2014/main" id="{FB8276C3-E19D-4E94-B79A-A81E75692AB2}"/>
              </a:ext>
            </a:extLst>
          </p:cNvPr>
          <p:cNvSpPr>
            <a:spLocks noGrp="1"/>
          </p:cNvSpPr>
          <p:nvPr>
            <p:ph type="sldNum" sz="quarter" idx="4294967295"/>
          </p:nvPr>
        </p:nvSpPr>
        <p:spPr>
          <a:xfrm>
            <a:off x="8199438" y="4722813"/>
            <a:ext cx="944562" cy="274637"/>
          </a:xfrm>
        </p:spPr>
        <p:txBody>
          <a:bodyPr/>
          <a:lstStyle/>
          <a:p>
            <a:fld id="{727F2A48-8E58-5441-936F-2F05626EB3ED}" type="slidenum">
              <a:rPr lang="de-DE" smtClean="0"/>
              <a:pPr/>
              <a:t>35</a:t>
            </a:fld>
            <a:endParaRPr lang="de-DE"/>
          </a:p>
        </p:txBody>
      </p:sp>
    </p:spTree>
    <p:extLst>
      <p:ext uri="{BB962C8B-B14F-4D97-AF65-F5344CB8AC3E}">
        <p14:creationId xmlns:p14="http://schemas.microsoft.com/office/powerpoint/2010/main" val="3113473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6B8A869-CD8C-4744-87B6-A2A8C9267548}"/>
              </a:ext>
            </a:extLst>
          </p:cNvPr>
          <p:cNvSpPr>
            <a:spLocks noGrp="1"/>
          </p:cNvSpPr>
          <p:nvPr>
            <p:ph type="sldNum" sz="quarter" idx="10"/>
          </p:nvPr>
        </p:nvSpPr>
        <p:spPr/>
        <p:txBody>
          <a:bodyPr/>
          <a:lstStyle/>
          <a:p>
            <a:fld id="{727F2A48-8E58-5441-936F-2F05626EB3ED}" type="slidenum">
              <a:rPr lang="de-DE" smtClean="0"/>
              <a:pPr/>
              <a:t>36</a:t>
            </a:fld>
            <a:endParaRPr lang="de-DE"/>
          </a:p>
        </p:txBody>
      </p:sp>
      <p:sp>
        <p:nvSpPr>
          <p:cNvPr id="6" name="Textplatzhalter 5">
            <a:extLst>
              <a:ext uri="{FF2B5EF4-FFF2-40B4-BE49-F238E27FC236}">
                <a16:creationId xmlns:a16="http://schemas.microsoft.com/office/drawing/2014/main" id="{256E8ABC-3F3D-4CCF-A4A5-803F4A61DEBE}"/>
              </a:ext>
            </a:extLst>
          </p:cNvPr>
          <p:cNvSpPr>
            <a:spLocks noGrp="1"/>
          </p:cNvSpPr>
          <p:nvPr>
            <p:ph type="body" sz="quarter" idx="13"/>
          </p:nvPr>
        </p:nvSpPr>
        <p:spPr/>
        <p:txBody>
          <a:bodyPr>
            <a:normAutofit lnSpcReduction="10000"/>
          </a:bodyPr>
          <a:lstStyle/>
          <a:p>
            <a:r>
              <a:rPr lang="de-DE" dirty="0"/>
              <a:t>The Solution Adaptation Backlog </a:t>
            </a:r>
            <a:r>
              <a:rPr lang="de-DE" dirty="0" err="1"/>
              <a:t>is</a:t>
            </a:r>
            <a:r>
              <a:rPr lang="de-DE" dirty="0"/>
              <a:t> a </a:t>
            </a:r>
            <a:r>
              <a:rPr lang="de-DE" dirty="0" err="1"/>
              <a:t>tool</a:t>
            </a:r>
            <a:r>
              <a:rPr lang="de-DE" dirty="0"/>
              <a:t> </a:t>
            </a:r>
            <a:r>
              <a:rPr lang="de-DE" dirty="0" err="1"/>
              <a:t>that</a:t>
            </a:r>
            <a:r>
              <a:rPr lang="de-DE" dirty="0"/>
              <a:t> </a:t>
            </a:r>
            <a:r>
              <a:rPr lang="de-DE" dirty="0" err="1"/>
              <a:t>allows</a:t>
            </a:r>
            <a:r>
              <a:rPr lang="de-DE" dirty="0"/>
              <a:t> </a:t>
            </a:r>
            <a:r>
              <a:rPr lang="de-DE" dirty="0" err="1"/>
              <a:t>the</a:t>
            </a:r>
            <a:r>
              <a:rPr lang="de-DE" dirty="0"/>
              <a:t> </a:t>
            </a:r>
            <a:r>
              <a:rPr lang="de-DE" dirty="0" err="1"/>
              <a:t>joint</a:t>
            </a:r>
            <a:r>
              <a:rPr lang="de-DE" dirty="0"/>
              <a:t> Public </a:t>
            </a:r>
            <a:r>
              <a:rPr lang="de-DE" dirty="0" err="1"/>
              <a:t>Sector</a:t>
            </a:r>
            <a:r>
              <a:rPr lang="de-DE" dirty="0"/>
              <a:t> Startup </a:t>
            </a:r>
            <a:r>
              <a:rPr lang="de-DE" dirty="0" err="1"/>
              <a:t>team</a:t>
            </a:r>
            <a:r>
              <a:rPr lang="de-DE" dirty="0"/>
              <a:t> </a:t>
            </a:r>
            <a:r>
              <a:rPr lang="de-DE" dirty="0" err="1"/>
              <a:t>to</a:t>
            </a:r>
            <a:r>
              <a:rPr lang="de-DE" dirty="0"/>
              <a:t> </a:t>
            </a:r>
            <a:r>
              <a:rPr lang="de-DE" dirty="0" err="1"/>
              <a:t>record</a:t>
            </a:r>
            <a:r>
              <a:rPr lang="de-DE" dirty="0"/>
              <a:t> </a:t>
            </a:r>
            <a:r>
              <a:rPr lang="de-DE" dirty="0" err="1"/>
              <a:t>assumptions</a:t>
            </a:r>
            <a:r>
              <a:rPr lang="de-DE" dirty="0"/>
              <a:t> and </a:t>
            </a:r>
            <a:r>
              <a:rPr lang="de-DE" dirty="0" err="1"/>
              <a:t>adaptation</a:t>
            </a:r>
            <a:r>
              <a:rPr lang="de-DE" dirty="0"/>
              <a:t> </a:t>
            </a:r>
            <a:r>
              <a:rPr lang="de-DE" dirty="0" err="1"/>
              <a:t>needs</a:t>
            </a:r>
            <a:r>
              <a:rPr lang="de-DE" dirty="0"/>
              <a:t> </a:t>
            </a:r>
            <a:r>
              <a:rPr lang="de-DE" dirty="0" err="1"/>
              <a:t>to</a:t>
            </a:r>
            <a:r>
              <a:rPr lang="de-DE" dirty="0"/>
              <a:t> </a:t>
            </a:r>
            <a:r>
              <a:rPr lang="de-DE" dirty="0" err="1"/>
              <a:t>the</a:t>
            </a:r>
            <a:r>
              <a:rPr lang="de-DE" dirty="0"/>
              <a:t> Startup </a:t>
            </a:r>
            <a:r>
              <a:rPr lang="de-DE" dirty="0" err="1"/>
              <a:t>solution</a:t>
            </a:r>
            <a:r>
              <a:rPr lang="de-DE" dirty="0"/>
              <a:t> </a:t>
            </a:r>
            <a:r>
              <a:rPr lang="de-DE" dirty="0" err="1"/>
              <a:t>throught</a:t>
            </a:r>
            <a:r>
              <a:rPr lang="de-DE" dirty="0"/>
              <a:t> </a:t>
            </a:r>
            <a:r>
              <a:rPr lang="de-DE" dirty="0" err="1"/>
              <a:t>the</a:t>
            </a:r>
            <a:r>
              <a:rPr lang="de-DE" dirty="0"/>
              <a:t> </a:t>
            </a:r>
            <a:r>
              <a:rPr lang="de-DE" dirty="0" err="1"/>
              <a:t>course</a:t>
            </a:r>
            <a:r>
              <a:rPr lang="de-DE" dirty="0"/>
              <a:t> </a:t>
            </a:r>
            <a:r>
              <a:rPr lang="de-DE" dirty="0" err="1"/>
              <a:t>of</a:t>
            </a:r>
            <a:r>
              <a:rPr lang="de-DE" dirty="0"/>
              <a:t> </a:t>
            </a:r>
            <a:r>
              <a:rPr lang="de-DE" dirty="0" err="1"/>
              <a:t>the</a:t>
            </a:r>
            <a:r>
              <a:rPr lang="de-DE" dirty="0"/>
              <a:t> </a:t>
            </a:r>
            <a:r>
              <a:rPr lang="de-DE" dirty="0" err="1"/>
              <a:t>project</a:t>
            </a:r>
            <a:r>
              <a:rPr lang="de-DE" dirty="0"/>
              <a:t>.</a:t>
            </a:r>
          </a:p>
          <a:p>
            <a:r>
              <a:rPr lang="de-DE" dirty="0"/>
              <a:t>In </a:t>
            </a:r>
            <a:r>
              <a:rPr lang="de-DE" dirty="0" err="1"/>
              <a:t>order</a:t>
            </a:r>
            <a:r>
              <a:rPr lang="de-DE" dirty="0"/>
              <a:t> </a:t>
            </a:r>
            <a:r>
              <a:rPr lang="de-DE" dirty="0" err="1"/>
              <a:t>to</a:t>
            </a:r>
            <a:r>
              <a:rPr lang="de-DE" dirty="0"/>
              <a:t> </a:t>
            </a:r>
            <a:r>
              <a:rPr lang="de-DE" dirty="0" err="1"/>
              <a:t>make</a:t>
            </a:r>
            <a:r>
              <a:rPr lang="de-DE" dirty="0"/>
              <a:t> </a:t>
            </a:r>
            <a:r>
              <a:rPr lang="de-DE" dirty="0" err="1"/>
              <a:t>sure</a:t>
            </a:r>
            <a:r>
              <a:rPr lang="de-DE" dirty="0"/>
              <a:t> </a:t>
            </a:r>
            <a:r>
              <a:rPr lang="de-DE" dirty="0" err="1"/>
              <a:t>that</a:t>
            </a:r>
            <a:r>
              <a:rPr lang="de-DE" dirty="0"/>
              <a:t> open </a:t>
            </a:r>
            <a:r>
              <a:rPr lang="de-DE" dirty="0" err="1"/>
              <a:t>questions</a:t>
            </a:r>
            <a:r>
              <a:rPr lang="de-DE" dirty="0"/>
              <a:t> and </a:t>
            </a:r>
            <a:r>
              <a:rPr lang="de-DE" dirty="0" err="1"/>
              <a:t>assumptions</a:t>
            </a:r>
            <a:r>
              <a:rPr lang="de-DE" dirty="0"/>
              <a:t> </a:t>
            </a:r>
            <a:r>
              <a:rPr lang="de-DE" dirty="0" err="1"/>
              <a:t>that</a:t>
            </a:r>
            <a:r>
              <a:rPr lang="de-DE" dirty="0"/>
              <a:t> </a:t>
            </a:r>
            <a:r>
              <a:rPr lang="de-DE" dirty="0" err="1"/>
              <a:t>are</a:t>
            </a:r>
            <a:r>
              <a:rPr lang="de-DE" dirty="0"/>
              <a:t> still not </a:t>
            </a:r>
            <a:r>
              <a:rPr lang="de-DE" dirty="0" err="1"/>
              <a:t>validated</a:t>
            </a:r>
            <a:r>
              <a:rPr lang="de-DE" dirty="0"/>
              <a:t> </a:t>
            </a:r>
            <a:r>
              <a:rPr lang="de-DE" dirty="0" err="1"/>
              <a:t>are</a:t>
            </a:r>
            <a:r>
              <a:rPr lang="de-DE" dirty="0"/>
              <a:t> </a:t>
            </a:r>
            <a:r>
              <a:rPr lang="de-DE" dirty="0" err="1"/>
              <a:t>recorded</a:t>
            </a:r>
            <a:r>
              <a:rPr lang="de-DE" dirty="0"/>
              <a:t>, </a:t>
            </a:r>
            <a:r>
              <a:rPr lang="de-DE" dirty="0" err="1"/>
              <a:t>the</a:t>
            </a:r>
            <a:r>
              <a:rPr lang="de-DE" dirty="0"/>
              <a:t> </a:t>
            </a:r>
            <a:r>
              <a:rPr lang="de-DE" dirty="0" err="1"/>
              <a:t>Assumption</a:t>
            </a:r>
            <a:r>
              <a:rPr lang="de-DE" dirty="0"/>
              <a:t> Backlog </a:t>
            </a:r>
            <a:r>
              <a:rPr lang="de-DE" dirty="0" err="1"/>
              <a:t>gives</a:t>
            </a:r>
            <a:r>
              <a:rPr lang="de-DE" dirty="0"/>
              <a:t> </a:t>
            </a:r>
            <a:r>
              <a:rPr lang="de-DE" dirty="0" err="1"/>
              <a:t>the</a:t>
            </a:r>
            <a:r>
              <a:rPr lang="de-DE" dirty="0"/>
              <a:t> </a:t>
            </a:r>
            <a:r>
              <a:rPr lang="de-DE" dirty="0" err="1"/>
              <a:t>team</a:t>
            </a:r>
            <a:r>
              <a:rPr lang="de-DE" dirty="0"/>
              <a:t> </a:t>
            </a:r>
            <a:r>
              <a:rPr lang="de-DE" dirty="0" err="1"/>
              <a:t>the</a:t>
            </a:r>
            <a:r>
              <a:rPr lang="de-DE" dirty="0"/>
              <a:t> </a:t>
            </a:r>
            <a:r>
              <a:rPr lang="de-DE" dirty="0" err="1"/>
              <a:t>space</a:t>
            </a:r>
            <a:r>
              <a:rPr lang="de-DE" dirty="0"/>
              <a:t> </a:t>
            </a:r>
            <a:r>
              <a:rPr lang="de-DE" dirty="0" err="1"/>
              <a:t>to</a:t>
            </a:r>
            <a:r>
              <a:rPr lang="de-DE" dirty="0"/>
              <a:t> </a:t>
            </a:r>
            <a:r>
              <a:rPr lang="de-DE" dirty="0" err="1"/>
              <a:t>record</a:t>
            </a:r>
            <a:r>
              <a:rPr lang="de-DE" dirty="0"/>
              <a:t> </a:t>
            </a:r>
            <a:r>
              <a:rPr lang="de-DE" dirty="0" err="1"/>
              <a:t>these</a:t>
            </a:r>
            <a:r>
              <a:rPr lang="de-DE" dirty="0"/>
              <a:t>, </a:t>
            </a:r>
            <a:r>
              <a:rPr lang="de-DE" dirty="0" err="1"/>
              <a:t>to</a:t>
            </a:r>
            <a:r>
              <a:rPr lang="de-DE" dirty="0"/>
              <a:t> </a:t>
            </a:r>
            <a:r>
              <a:rPr lang="de-DE" dirty="0" err="1"/>
              <a:t>include</a:t>
            </a:r>
            <a:r>
              <a:rPr lang="de-DE" dirty="0"/>
              <a:t> </a:t>
            </a:r>
            <a:r>
              <a:rPr lang="de-DE" dirty="0" err="1"/>
              <a:t>these</a:t>
            </a:r>
            <a:r>
              <a:rPr lang="de-DE" dirty="0"/>
              <a:t> </a:t>
            </a:r>
            <a:r>
              <a:rPr lang="de-DE" dirty="0" err="1"/>
              <a:t>into</a:t>
            </a:r>
            <a:r>
              <a:rPr lang="de-DE" dirty="0"/>
              <a:t> </a:t>
            </a:r>
            <a:r>
              <a:rPr lang="de-DE" dirty="0" err="1"/>
              <a:t>the</a:t>
            </a:r>
            <a:r>
              <a:rPr lang="de-DE" dirty="0"/>
              <a:t> </a:t>
            </a:r>
            <a:r>
              <a:rPr lang="de-DE" dirty="0" err="1"/>
              <a:t>piloting</a:t>
            </a:r>
            <a:r>
              <a:rPr lang="de-DE" dirty="0"/>
              <a:t> </a:t>
            </a:r>
            <a:r>
              <a:rPr lang="de-DE" dirty="0" err="1"/>
              <a:t>of</a:t>
            </a:r>
            <a:r>
              <a:rPr lang="de-DE" dirty="0"/>
              <a:t> </a:t>
            </a:r>
            <a:r>
              <a:rPr lang="de-DE" dirty="0" err="1"/>
              <a:t>the</a:t>
            </a:r>
            <a:r>
              <a:rPr lang="de-DE" dirty="0"/>
              <a:t> Startup </a:t>
            </a:r>
            <a:r>
              <a:rPr lang="de-DE" dirty="0" err="1"/>
              <a:t>solution</a:t>
            </a:r>
            <a:r>
              <a:rPr lang="de-DE" dirty="0"/>
              <a:t>.</a:t>
            </a:r>
          </a:p>
          <a:p>
            <a:r>
              <a:rPr lang="de-DE" dirty="0"/>
              <a:t>At </a:t>
            </a:r>
            <a:r>
              <a:rPr lang="de-DE" dirty="0" err="1"/>
              <a:t>the</a:t>
            </a:r>
            <a:r>
              <a:rPr lang="de-DE" dirty="0"/>
              <a:t> same time, </a:t>
            </a:r>
            <a:r>
              <a:rPr lang="de-DE" dirty="0" err="1"/>
              <a:t>during</a:t>
            </a:r>
            <a:r>
              <a:rPr lang="de-DE" dirty="0"/>
              <a:t> </a:t>
            </a:r>
            <a:r>
              <a:rPr lang="de-DE" dirty="0" err="1"/>
              <a:t>the</a:t>
            </a:r>
            <a:r>
              <a:rPr lang="de-DE" dirty="0"/>
              <a:t> </a:t>
            </a:r>
            <a:r>
              <a:rPr lang="de-DE" dirty="0" err="1"/>
              <a:t>preceeding</a:t>
            </a:r>
            <a:r>
              <a:rPr lang="de-DE" dirty="0"/>
              <a:t> </a:t>
            </a:r>
            <a:r>
              <a:rPr lang="de-DE" dirty="0" err="1"/>
              <a:t>discussions</a:t>
            </a:r>
            <a:r>
              <a:rPr lang="de-DE" dirty="0"/>
              <a:t> </a:t>
            </a:r>
            <a:r>
              <a:rPr lang="de-DE" dirty="0" err="1"/>
              <a:t>it</a:t>
            </a:r>
            <a:r>
              <a:rPr lang="de-DE" dirty="0"/>
              <a:t> </a:t>
            </a:r>
            <a:r>
              <a:rPr lang="de-DE" dirty="0" err="1"/>
              <a:t>might</a:t>
            </a:r>
            <a:r>
              <a:rPr lang="de-DE" dirty="0"/>
              <a:t> </a:t>
            </a:r>
            <a:r>
              <a:rPr lang="de-DE" dirty="0" err="1"/>
              <a:t>have</a:t>
            </a:r>
            <a:r>
              <a:rPr lang="de-DE" dirty="0"/>
              <a:t> </a:t>
            </a:r>
            <a:r>
              <a:rPr lang="de-DE" dirty="0" err="1"/>
              <a:t>been</a:t>
            </a:r>
            <a:r>
              <a:rPr lang="de-DE" dirty="0"/>
              <a:t> </a:t>
            </a:r>
            <a:r>
              <a:rPr lang="de-DE" dirty="0" err="1"/>
              <a:t>already</a:t>
            </a:r>
            <a:r>
              <a:rPr lang="de-DE" dirty="0"/>
              <a:t> apparent, </a:t>
            </a:r>
            <a:r>
              <a:rPr lang="de-DE" dirty="0" err="1"/>
              <a:t>that</a:t>
            </a:r>
            <a:r>
              <a:rPr lang="de-DE" dirty="0"/>
              <a:t> </a:t>
            </a:r>
            <a:r>
              <a:rPr lang="de-DE" dirty="0" err="1"/>
              <a:t>certain</a:t>
            </a:r>
            <a:r>
              <a:rPr lang="de-DE" dirty="0"/>
              <a:t> </a:t>
            </a:r>
            <a:r>
              <a:rPr lang="de-DE" dirty="0" err="1"/>
              <a:t>features</a:t>
            </a:r>
            <a:r>
              <a:rPr lang="de-DE" dirty="0"/>
              <a:t> </a:t>
            </a:r>
            <a:r>
              <a:rPr lang="de-DE" dirty="0" err="1"/>
              <a:t>of</a:t>
            </a:r>
            <a:r>
              <a:rPr lang="de-DE" dirty="0"/>
              <a:t> </a:t>
            </a:r>
            <a:r>
              <a:rPr lang="de-DE" dirty="0" err="1"/>
              <a:t>the</a:t>
            </a:r>
            <a:r>
              <a:rPr lang="de-DE" dirty="0"/>
              <a:t> Startup </a:t>
            </a:r>
            <a:r>
              <a:rPr lang="de-DE" dirty="0" err="1"/>
              <a:t>solution</a:t>
            </a:r>
            <a:r>
              <a:rPr lang="de-DE" dirty="0"/>
              <a:t> </a:t>
            </a:r>
            <a:r>
              <a:rPr lang="de-DE" dirty="0" err="1"/>
              <a:t>need</a:t>
            </a:r>
            <a:r>
              <a:rPr lang="de-DE" dirty="0"/>
              <a:t> </a:t>
            </a:r>
            <a:r>
              <a:rPr lang="de-DE" dirty="0" err="1"/>
              <a:t>to</a:t>
            </a:r>
            <a:r>
              <a:rPr lang="de-DE" dirty="0"/>
              <a:t> </a:t>
            </a:r>
            <a:r>
              <a:rPr lang="de-DE" dirty="0" err="1"/>
              <a:t>be</a:t>
            </a:r>
            <a:r>
              <a:rPr lang="de-DE" dirty="0"/>
              <a:t> </a:t>
            </a:r>
            <a:r>
              <a:rPr lang="de-DE" dirty="0" err="1"/>
              <a:t>changed</a:t>
            </a:r>
            <a:r>
              <a:rPr lang="de-DE" dirty="0"/>
              <a:t>, in </a:t>
            </a:r>
            <a:r>
              <a:rPr lang="de-DE" dirty="0" err="1"/>
              <a:t>order</a:t>
            </a:r>
            <a:r>
              <a:rPr lang="de-DE" dirty="0"/>
              <a:t> </a:t>
            </a:r>
            <a:r>
              <a:rPr lang="de-DE" dirty="0" err="1"/>
              <a:t>to</a:t>
            </a:r>
            <a:r>
              <a:rPr lang="de-DE" dirty="0"/>
              <a:t> </a:t>
            </a:r>
            <a:r>
              <a:rPr lang="de-DE" dirty="0" err="1"/>
              <a:t>use</a:t>
            </a:r>
            <a:r>
              <a:rPr lang="de-DE" dirty="0"/>
              <a:t> </a:t>
            </a:r>
            <a:r>
              <a:rPr lang="de-DE" dirty="0" err="1"/>
              <a:t>it</a:t>
            </a:r>
            <a:r>
              <a:rPr lang="de-DE" dirty="0"/>
              <a:t> in a Public </a:t>
            </a:r>
            <a:r>
              <a:rPr lang="de-DE" dirty="0" err="1"/>
              <a:t>Sector</a:t>
            </a:r>
            <a:r>
              <a:rPr lang="de-DE" dirty="0"/>
              <a:t> </a:t>
            </a:r>
            <a:r>
              <a:rPr lang="de-DE" dirty="0" err="1"/>
              <a:t>context</a:t>
            </a:r>
            <a:r>
              <a:rPr lang="de-DE" dirty="0"/>
              <a:t>. The Solution Adaptation </a:t>
            </a:r>
            <a:r>
              <a:rPr lang="de-DE" dirty="0" err="1"/>
              <a:t>backlog</a:t>
            </a:r>
            <a:r>
              <a:rPr lang="de-DE" dirty="0"/>
              <a:t> </a:t>
            </a:r>
            <a:r>
              <a:rPr lang="de-DE" dirty="0" err="1"/>
              <a:t>provides</a:t>
            </a:r>
            <a:r>
              <a:rPr lang="de-DE" dirty="0"/>
              <a:t> </a:t>
            </a:r>
            <a:r>
              <a:rPr lang="de-DE" dirty="0" err="1"/>
              <a:t>the</a:t>
            </a:r>
            <a:r>
              <a:rPr lang="de-DE" dirty="0"/>
              <a:t> </a:t>
            </a:r>
            <a:r>
              <a:rPr lang="de-DE" dirty="0" err="1"/>
              <a:t>space</a:t>
            </a:r>
            <a:r>
              <a:rPr lang="de-DE" dirty="0"/>
              <a:t> </a:t>
            </a:r>
            <a:r>
              <a:rPr lang="de-DE" dirty="0" err="1"/>
              <a:t>to</a:t>
            </a:r>
            <a:r>
              <a:rPr lang="de-DE" dirty="0"/>
              <a:t> </a:t>
            </a:r>
            <a:r>
              <a:rPr lang="de-DE" dirty="0" err="1"/>
              <a:t>jointly</a:t>
            </a:r>
            <a:r>
              <a:rPr lang="de-DE" dirty="0"/>
              <a:t> (!) </a:t>
            </a:r>
            <a:r>
              <a:rPr lang="de-DE" dirty="0" err="1"/>
              <a:t>agree</a:t>
            </a:r>
            <a:r>
              <a:rPr lang="de-DE" dirty="0"/>
              <a:t> on possible </a:t>
            </a:r>
            <a:r>
              <a:rPr lang="de-DE" dirty="0" err="1"/>
              <a:t>adaptations</a:t>
            </a:r>
            <a:r>
              <a:rPr lang="de-DE" dirty="0"/>
              <a:t>.</a:t>
            </a:r>
          </a:p>
        </p:txBody>
      </p:sp>
      <p:sp>
        <p:nvSpPr>
          <p:cNvPr id="5" name="Titel 4">
            <a:extLst>
              <a:ext uri="{FF2B5EF4-FFF2-40B4-BE49-F238E27FC236}">
                <a16:creationId xmlns:a16="http://schemas.microsoft.com/office/drawing/2014/main" id="{137CF048-6B5A-448D-BCC8-C3183C7C11CB}"/>
              </a:ext>
            </a:extLst>
          </p:cNvPr>
          <p:cNvSpPr>
            <a:spLocks noGrp="1"/>
          </p:cNvSpPr>
          <p:nvPr>
            <p:ph type="title"/>
          </p:nvPr>
        </p:nvSpPr>
        <p:spPr/>
        <p:txBody>
          <a:bodyPr/>
          <a:lstStyle/>
          <a:p>
            <a:r>
              <a:rPr lang="de-DE" dirty="0"/>
              <a:t>Solution Adaptation Backlog</a:t>
            </a:r>
          </a:p>
        </p:txBody>
      </p:sp>
    </p:spTree>
    <p:extLst>
      <p:ext uri="{BB962C8B-B14F-4D97-AF65-F5344CB8AC3E}">
        <p14:creationId xmlns:p14="http://schemas.microsoft.com/office/powerpoint/2010/main" val="71008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0F00038-82D2-4FD4-830A-41222B9AAFBC}"/>
              </a:ext>
            </a:extLst>
          </p:cNvPr>
          <p:cNvSpPr>
            <a:spLocks noGrp="1"/>
          </p:cNvSpPr>
          <p:nvPr>
            <p:ph type="sldNum" sz="quarter" idx="10"/>
          </p:nvPr>
        </p:nvSpPr>
        <p:spPr/>
        <p:txBody>
          <a:bodyPr/>
          <a:lstStyle/>
          <a:p>
            <a:fld id="{727F2A48-8E58-5441-936F-2F05626EB3ED}" type="slidenum">
              <a:rPr lang="de-DE" smtClean="0"/>
              <a:pPr/>
              <a:t>37</a:t>
            </a:fld>
            <a:endParaRPr lang="de-DE"/>
          </a:p>
        </p:txBody>
      </p:sp>
      <p:sp>
        <p:nvSpPr>
          <p:cNvPr id="5" name="Titel 4">
            <a:extLst>
              <a:ext uri="{FF2B5EF4-FFF2-40B4-BE49-F238E27FC236}">
                <a16:creationId xmlns:a16="http://schemas.microsoft.com/office/drawing/2014/main" id="{2EC6357D-6823-4AE9-8594-8E731DF9AB91}"/>
              </a:ext>
            </a:extLst>
          </p:cNvPr>
          <p:cNvSpPr>
            <a:spLocks noGrp="1"/>
          </p:cNvSpPr>
          <p:nvPr>
            <p:ph type="title"/>
          </p:nvPr>
        </p:nvSpPr>
        <p:spPr/>
        <p:txBody>
          <a:bodyPr/>
          <a:lstStyle/>
          <a:p>
            <a:r>
              <a:rPr lang="en-AU" dirty="0"/>
              <a:t>Hypothesis / Assumption Backlog</a:t>
            </a:r>
          </a:p>
        </p:txBody>
      </p:sp>
      <p:sp>
        <p:nvSpPr>
          <p:cNvPr id="6" name="Textplatzhalter 5">
            <a:extLst>
              <a:ext uri="{FF2B5EF4-FFF2-40B4-BE49-F238E27FC236}">
                <a16:creationId xmlns:a16="http://schemas.microsoft.com/office/drawing/2014/main" id="{F9B443CD-7ECB-4569-9221-D4A01D65ADD2}"/>
              </a:ext>
            </a:extLst>
          </p:cNvPr>
          <p:cNvSpPr>
            <a:spLocks noGrp="1"/>
          </p:cNvSpPr>
          <p:nvPr>
            <p:ph type="body" sz="quarter" idx="11"/>
          </p:nvPr>
        </p:nvSpPr>
        <p:spPr/>
        <p:txBody>
          <a:bodyPr>
            <a:normAutofit/>
          </a:bodyPr>
          <a:lstStyle/>
          <a:p>
            <a:pPr marL="0" lvl="0" indent="0">
              <a:spcAft>
                <a:spcPts val="0"/>
              </a:spcAft>
            </a:pPr>
            <a:r>
              <a:rPr lang="en-US" sz="1100" i="1" dirty="0">
                <a:solidFill>
                  <a:srgbClr val="666666"/>
                </a:solidFill>
              </a:rPr>
              <a:t>Think about gaps you have identified.</a:t>
            </a:r>
          </a:p>
          <a:p>
            <a:pPr marL="0" lvl="0" indent="0">
              <a:spcBef>
                <a:spcPts val="1000"/>
              </a:spcBef>
              <a:spcAft>
                <a:spcPts val="0"/>
              </a:spcAft>
            </a:pPr>
            <a:r>
              <a:rPr lang="en-US" sz="1100" i="1" dirty="0">
                <a:solidFill>
                  <a:srgbClr val="666666"/>
                </a:solidFill>
              </a:rPr>
              <a:t>Any weaknesses, threats and opportunities?</a:t>
            </a:r>
          </a:p>
          <a:p>
            <a:pPr marL="0" lvl="0" indent="0">
              <a:spcBef>
                <a:spcPts val="1000"/>
              </a:spcBef>
              <a:spcAft>
                <a:spcPts val="0"/>
              </a:spcAft>
            </a:pPr>
            <a:r>
              <a:rPr lang="en-US" sz="1100" i="1" dirty="0">
                <a:solidFill>
                  <a:srgbClr val="666666"/>
                </a:solidFill>
              </a:rPr>
              <a:t>Do you know enough about your users? Who do you need to interview? To test with?</a:t>
            </a:r>
          </a:p>
          <a:p>
            <a:pPr marL="0" lvl="0" indent="0">
              <a:spcBef>
                <a:spcPts val="1000"/>
              </a:spcBef>
              <a:spcAft>
                <a:spcPts val="0"/>
              </a:spcAft>
            </a:pPr>
            <a:r>
              <a:rPr lang="en-US" sz="1100" i="1" dirty="0">
                <a:solidFill>
                  <a:srgbClr val="666666"/>
                </a:solidFill>
              </a:rPr>
              <a:t>What do you need to still test?</a:t>
            </a:r>
          </a:p>
          <a:p>
            <a:pPr marL="0" lvl="0" indent="0">
              <a:spcBef>
                <a:spcPts val="1000"/>
              </a:spcBef>
              <a:spcAft>
                <a:spcPts val="0"/>
              </a:spcAft>
            </a:pPr>
            <a:r>
              <a:rPr lang="en-US" sz="1100" i="1" dirty="0">
                <a:solidFill>
                  <a:srgbClr val="666666"/>
                </a:solidFill>
              </a:rPr>
              <a:t>What are your key assumptions? Assumptions about the problem / solution?</a:t>
            </a:r>
          </a:p>
          <a:p>
            <a:endParaRPr lang="de-DE" dirty="0"/>
          </a:p>
        </p:txBody>
      </p:sp>
      <p:sp>
        <p:nvSpPr>
          <p:cNvPr id="7" name="Textplatzhalter 6">
            <a:extLst>
              <a:ext uri="{FF2B5EF4-FFF2-40B4-BE49-F238E27FC236}">
                <a16:creationId xmlns:a16="http://schemas.microsoft.com/office/drawing/2014/main" id="{64140FB3-1666-4B62-86B4-6E75B5C029EE}"/>
              </a:ext>
            </a:extLst>
          </p:cNvPr>
          <p:cNvSpPr>
            <a:spLocks noGrp="1"/>
          </p:cNvSpPr>
          <p:nvPr>
            <p:ph type="body" sz="quarter" idx="20"/>
          </p:nvPr>
        </p:nvSpPr>
        <p:spPr/>
        <p:txBody>
          <a:bodyPr>
            <a:normAutofit/>
          </a:bodyPr>
          <a:lstStyle/>
          <a:p>
            <a:pPr marL="0" lvl="0" indent="0">
              <a:spcAft>
                <a:spcPts val="0"/>
              </a:spcAft>
            </a:pPr>
            <a:r>
              <a:rPr lang="en-US" sz="1100" i="1" dirty="0">
                <a:solidFill>
                  <a:srgbClr val="666666"/>
                </a:solidFill>
              </a:rPr>
              <a:t>What do you think you need to do based on what you don’t know?</a:t>
            </a:r>
          </a:p>
          <a:p>
            <a:pPr marL="0" lvl="0" indent="0">
              <a:spcBef>
                <a:spcPts val="1000"/>
              </a:spcBef>
              <a:spcAft>
                <a:spcPts val="0"/>
              </a:spcAft>
            </a:pPr>
            <a:r>
              <a:rPr lang="en-US" sz="1100" i="1" dirty="0">
                <a:solidFill>
                  <a:srgbClr val="666666"/>
                </a:solidFill>
              </a:rPr>
              <a:t>How might you test and validate your hypothesis or assumptions?</a:t>
            </a:r>
          </a:p>
          <a:p>
            <a:pPr marL="0" lvl="0" indent="0">
              <a:spcBef>
                <a:spcPts val="1000"/>
              </a:spcBef>
              <a:spcAft>
                <a:spcPts val="1000"/>
              </a:spcAft>
            </a:pPr>
            <a:r>
              <a:rPr lang="en-US" sz="1100" i="1" dirty="0">
                <a:solidFill>
                  <a:srgbClr val="666666"/>
                </a:solidFill>
              </a:rPr>
              <a:t>EG. more data on X, need to interview, need to learn more about...</a:t>
            </a:r>
          </a:p>
          <a:p>
            <a:endParaRPr lang="de-DE" dirty="0"/>
          </a:p>
        </p:txBody>
      </p:sp>
      <p:sp>
        <p:nvSpPr>
          <p:cNvPr id="8" name="Textplatzhalter 7">
            <a:extLst>
              <a:ext uri="{FF2B5EF4-FFF2-40B4-BE49-F238E27FC236}">
                <a16:creationId xmlns:a16="http://schemas.microsoft.com/office/drawing/2014/main" id="{B530F47E-D90D-4B4E-9179-C586F54B7F33}"/>
              </a:ext>
            </a:extLst>
          </p:cNvPr>
          <p:cNvSpPr>
            <a:spLocks noGrp="1"/>
          </p:cNvSpPr>
          <p:nvPr>
            <p:ph type="body" sz="quarter" idx="21"/>
          </p:nvPr>
        </p:nvSpPr>
        <p:spPr/>
        <p:txBody>
          <a:bodyPr/>
          <a:lstStyle/>
          <a:p>
            <a:r>
              <a:rPr lang="en-US" sz="1200" i="1" dirty="0"/>
              <a:t>What actions will you need to take or plan for?</a:t>
            </a:r>
          </a:p>
          <a:p>
            <a:r>
              <a:rPr lang="en-US" sz="1200" i="1" dirty="0"/>
              <a:t>EG. Will need to conduct a round of interviews, need to get help to access data...</a:t>
            </a:r>
          </a:p>
          <a:p>
            <a:endParaRPr lang="de-DE" dirty="0"/>
          </a:p>
        </p:txBody>
      </p:sp>
      <p:sp>
        <p:nvSpPr>
          <p:cNvPr id="9" name="Textplatzhalter 8">
            <a:extLst>
              <a:ext uri="{FF2B5EF4-FFF2-40B4-BE49-F238E27FC236}">
                <a16:creationId xmlns:a16="http://schemas.microsoft.com/office/drawing/2014/main" id="{DFFF8A1D-6509-4EDC-8895-96704F2E37D2}"/>
              </a:ext>
            </a:extLst>
          </p:cNvPr>
          <p:cNvSpPr>
            <a:spLocks noGrp="1"/>
          </p:cNvSpPr>
          <p:nvPr>
            <p:ph type="body" sz="quarter" idx="22"/>
          </p:nvPr>
        </p:nvSpPr>
        <p:spPr/>
        <p:txBody>
          <a:bodyPr/>
          <a:lstStyle/>
          <a:p>
            <a:r>
              <a:rPr lang="en-US" sz="1100" i="1" dirty="0"/>
              <a:t>If you can, identify who can help or take ownership of some of the actions.</a:t>
            </a:r>
          </a:p>
          <a:p>
            <a:endParaRPr lang="de-DE" dirty="0"/>
          </a:p>
        </p:txBody>
      </p:sp>
    </p:spTree>
    <p:extLst>
      <p:ext uri="{BB962C8B-B14F-4D97-AF65-F5344CB8AC3E}">
        <p14:creationId xmlns:p14="http://schemas.microsoft.com/office/powerpoint/2010/main" val="3567498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DC85B41-B6C1-42C1-9C48-BC0ABBB3C883}"/>
              </a:ext>
            </a:extLst>
          </p:cNvPr>
          <p:cNvSpPr>
            <a:spLocks noGrp="1"/>
          </p:cNvSpPr>
          <p:nvPr>
            <p:ph type="sldNum" sz="quarter" idx="10"/>
          </p:nvPr>
        </p:nvSpPr>
        <p:spPr/>
        <p:txBody>
          <a:bodyPr/>
          <a:lstStyle/>
          <a:p>
            <a:fld id="{727F2A48-8E58-5441-936F-2F05626EB3ED}" type="slidenum">
              <a:rPr lang="de-DE" smtClean="0"/>
              <a:pPr/>
              <a:t>38</a:t>
            </a:fld>
            <a:endParaRPr lang="de-DE"/>
          </a:p>
        </p:txBody>
      </p:sp>
      <p:sp>
        <p:nvSpPr>
          <p:cNvPr id="3" name="Titel 2">
            <a:extLst>
              <a:ext uri="{FF2B5EF4-FFF2-40B4-BE49-F238E27FC236}">
                <a16:creationId xmlns:a16="http://schemas.microsoft.com/office/drawing/2014/main" id="{EDCDEEC9-42B2-8543-BF95-D9D958B7E9D6}"/>
              </a:ext>
            </a:extLst>
          </p:cNvPr>
          <p:cNvSpPr>
            <a:spLocks noGrp="1"/>
          </p:cNvSpPr>
          <p:nvPr>
            <p:ph type="title"/>
          </p:nvPr>
        </p:nvSpPr>
        <p:spPr/>
        <p:txBody>
          <a:bodyPr/>
          <a:lstStyle/>
          <a:p>
            <a:r>
              <a:rPr lang="en-AU" dirty="0"/>
              <a:t>Adaption Backlog</a:t>
            </a:r>
          </a:p>
        </p:txBody>
      </p:sp>
      <p:sp>
        <p:nvSpPr>
          <p:cNvPr id="4" name="Textplatzhalter 3">
            <a:extLst>
              <a:ext uri="{FF2B5EF4-FFF2-40B4-BE49-F238E27FC236}">
                <a16:creationId xmlns:a16="http://schemas.microsoft.com/office/drawing/2014/main" id="{D3B06324-E575-6F4C-AE45-40A14AA19EC0}"/>
              </a:ext>
            </a:extLst>
          </p:cNvPr>
          <p:cNvSpPr>
            <a:spLocks noGrp="1"/>
          </p:cNvSpPr>
          <p:nvPr>
            <p:ph type="body" sz="quarter" idx="11"/>
          </p:nvPr>
        </p:nvSpPr>
        <p:spPr/>
        <p:txBody>
          <a:bodyPr/>
          <a:lstStyle/>
          <a:p>
            <a:endParaRPr lang="en-AU"/>
          </a:p>
        </p:txBody>
      </p:sp>
      <p:sp>
        <p:nvSpPr>
          <p:cNvPr id="5" name="Textplatzhalter 4">
            <a:extLst>
              <a:ext uri="{FF2B5EF4-FFF2-40B4-BE49-F238E27FC236}">
                <a16:creationId xmlns:a16="http://schemas.microsoft.com/office/drawing/2014/main" id="{232FB93F-675D-4140-9F32-48699936E1D8}"/>
              </a:ext>
            </a:extLst>
          </p:cNvPr>
          <p:cNvSpPr>
            <a:spLocks noGrp="1"/>
          </p:cNvSpPr>
          <p:nvPr>
            <p:ph type="body" sz="quarter" idx="20"/>
          </p:nvPr>
        </p:nvSpPr>
        <p:spPr/>
        <p:txBody>
          <a:bodyPr/>
          <a:lstStyle/>
          <a:p>
            <a:endParaRPr lang="en-AU"/>
          </a:p>
        </p:txBody>
      </p:sp>
      <p:sp>
        <p:nvSpPr>
          <p:cNvPr id="6" name="Textplatzhalter 5">
            <a:extLst>
              <a:ext uri="{FF2B5EF4-FFF2-40B4-BE49-F238E27FC236}">
                <a16:creationId xmlns:a16="http://schemas.microsoft.com/office/drawing/2014/main" id="{6AC0988F-B0FB-BF40-9DFA-0DBE48690D38}"/>
              </a:ext>
            </a:extLst>
          </p:cNvPr>
          <p:cNvSpPr>
            <a:spLocks noGrp="1"/>
          </p:cNvSpPr>
          <p:nvPr>
            <p:ph type="body" sz="quarter" idx="21"/>
          </p:nvPr>
        </p:nvSpPr>
        <p:spPr/>
        <p:txBody>
          <a:bodyPr/>
          <a:lstStyle/>
          <a:p>
            <a:endParaRPr lang="en-AU"/>
          </a:p>
        </p:txBody>
      </p:sp>
      <p:sp>
        <p:nvSpPr>
          <p:cNvPr id="7" name="Textplatzhalter 6">
            <a:extLst>
              <a:ext uri="{FF2B5EF4-FFF2-40B4-BE49-F238E27FC236}">
                <a16:creationId xmlns:a16="http://schemas.microsoft.com/office/drawing/2014/main" id="{4BF0CBC8-C9A3-2D42-A767-16F53B725534}"/>
              </a:ext>
            </a:extLst>
          </p:cNvPr>
          <p:cNvSpPr>
            <a:spLocks noGrp="1"/>
          </p:cNvSpPr>
          <p:nvPr>
            <p:ph type="body" sz="quarter" idx="22"/>
          </p:nvPr>
        </p:nvSpPr>
        <p:spPr/>
        <p:txBody>
          <a:bodyPr/>
          <a:lstStyle/>
          <a:p>
            <a:endParaRPr lang="en-AU"/>
          </a:p>
        </p:txBody>
      </p:sp>
    </p:spTree>
    <p:extLst>
      <p:ext uri="{BB962C8B-B14F-4D97-AF65-F5344CB8AC3E}">
        <p14:creationId xmlns:p14="http://schemas.microsoft.com/office/powerpoint/2010/main" val="155983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46" name="Google Shape;246;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Preparing and planning the session</a:t>
            </a:r>
            <a:endParaRPr sz="1400" dirty="0"/>
          </a:p>
        </p:txBody>
      </p:sp>
      <p:sp>
        <p:nvSpPr>
          <p:cNvPr id="247" name="Google Shape;247;p43"/>
          <p:cNvSpPr txBox="1"/>
          <p:nvPr/>
        </p:nvSpPr>
        <p:spPr>
          <a:xfrm>
            <a:off x="824650" y="922024"/>
            <a:ext cx="3772500" cy="9253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t>Review this deck and activities</a:t>
            </a:r>
            <a:endParaRPr sz="1200" b="1" dirty="0"/>
          </a:p>
          <a:p>
            <a:pPr marL="0" lvl="0" indent="0" algn="l" rtl="0">
              <a:spcBef>
                <a:spcPts val="1000"/>
              </a:spcBef>
              <a:spcAft>
                <a:spcPts val="0"/>
              </a:spcAft>
              <a:buNone/>
            </a:pPr>
            <a:r>
              <a:rPr lang="en-GB" sz="1200" dirty="0"/>
              <a:t>Make any changes as needed with the agenda and the activities.</a:t>
            </a:r>
            <a:endParaRPr sz="1200" dirty="0"/>
          </a:p>
          <a:p>
            <a:pPr marL="0" lvl="0" indent="0" algn="l" rtl="0">
              <a:spcBef>
                <a:spcPts val="1000"/>
              </a:spcBef>
              <a:spcAft>
                <a:spcPts val="0"/>
              </a:spcAft>
              <a:buNone/>
            </a:pPr>
            <a:endParaRPr sz="1200" dirty="0">
              <a:solidFill>
                <a:srgbClr val="333333"/>
              </a:solidFill>
            </a:endParaRPr>
          </a:p>
          <a:p>
            <a:pPr marL="0" lvl="0" indent="0" algn="l" rtl="0">
              <a:spcBef>
                <a:spcPts val="0"/>
              </a:spcBef>
              <a:spcAft>
                <a:spcPts val="0"/>
              </a:spcAft>
              <a:buNone/>
            </a:pPr>
            <a:endParaRPr sz="1200" dirty="0">
              <a:solidFill>
                <a:srgbClr val="333333"/>
              </a:solidFill>
            </a:endParaRPr>
          </a:p>
          <a:p>
            <a:pPr marL="0" lvl="0" indent="0" algn="l" rtl="0">
              <a:spcBef>
                <a:spcPts val="0"/>
              </a:spcBef>
              <a:spcAft>
                <a:spcPts val="0"/>
              </a:spcAft>
              <a:buNone/>
            </a:pPr>
            <a:endParaRPr sz="1200" dirty="0">
              <a:solidFill>
                <a:srgbClr val="333333"/>
              </a:solidFill>
            </a:endParaRPr>
          </a:p>
        </p:txBody>
      </p:sp>
      <p:sp>
        <p:nvSpPr>
          <p:cNvPr id="248" name="Google Shape;248;p43"/>
          <p:cNvSpPr/>
          <p:nvPr/>
        </p:nvSpPr>
        <p:spPr>
          <a:xfrm>
            <a:off x="374675" y="9485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249" name="Google Shape;249;p43"/>
          <p:cNvSpPr txBox="1"/>
          <p:nvPr/>
        </p:nvSpPr>
        <p:spPr>
          <a:xfrm>
            <a:off x="824650" y="1995549"/>
            <a:ext cx="3772500" cy="16433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t>Send out the summary templates so that people can prepare before the session and are ready to bring in these summary sheets.</a:t>
            </a:r>
            <a:endParaRPr sz="1200" b="1" dirty="0"/>
          </a:p>
          <a:p>
            <a:pPr marL="0" lvl="0" indent="0" algn="l" rtl="0">
              <a:spcBef>
                <a:spcPts val="1000"/>
              </a:spcBef>
              <a:spcAft>
                <a:spcPts val="0"/>
              </a:spcAft>
              <a:buNone/>
            </a:pPr>
            <a:r>
              <a:rPr lang="en-GB" sz="1200" u="sng" dirty="0">
                <a:hlinkClick r:id="" action="ppaction://noaction"/>
              </a:rPr>
              <a:t>Problem and context summary</a:t>
            </a:r>
            <a:r>
              <a:rPr lang="en-GB" sz="1200" dirty="0"/>
              <a:t> for the Public Sector Organisation</a:t>
            </a:r>
            <a:endParaRPr sz="1200" dirty="0"/>
          </a:p>
          <a:p>
            <a:pPr marL="0" lvl="0" indent="0" algn="l" rtl="0">
              <a:spcBef>
                <a:spcPts val="1000"/>
              </a:spcBef>
              <a:spcAft>
                <a:spcPts val="0"/>
              </a:spcAft>
              <a:buNone/>
            </a:pPr>
            <a:r>
              <a:rPr lang="en-GB" sz="1200" u="sng" dirty="0">
                <a:hlinkClick r:id="" action="ppaction://noaction"/>
              </a:rPr>
              <a:t>Startup solution summary</a:t>
            </a:r>
            <a:r>
              <a:rPr lang="en-GB" sz="1200" dirty="0"/>
              <a:t> for each of the Startups</a:t>
            </a:r>
            <a:endParaRPr sz="1200" dirty="0"/>
          </a:p>
          <a:p>
            <a:pPr marL="0" lvl="0" indent="0" algn="l" rtl="0">
              <a:spcBef>
                <a:spcPts val="1000"/>
              </a:spcBef>
              <a:spcAft>
                <a:spcPts val="0"/>
              </a:spcAft>
              <a:buNone/>
            </a:pPr>
            <a:endParaRPr sz="1200" b="1" dirty="0"/>
          </a:p>
          <a:p>
            <a:pPr marL="0" lvl="0" indent="0" algn="l" rtl="0">
              <a:spcBef>
                <a:spcPts val="1000"/>
              </a:spcBef>
              <a:spcAft>
                <a:spcPts val="0"/>
              </a:spcAft>
              <a:buNone/>
            </a:pPr>
            <a:endParaRPr sz="1200" b="1" dirty="0"/>
          </a:p>
          <a:p>
            <a:pPr marL="0" lvl="0" indent="0" algn="l" rtl="0">
              <a:spcBef>
                <a:spcPts val="1000"/>
              </a:spcBef>
              <a:spcAft>
                <a:spcPts val="1000"/>
              </a:spcAft>
              <a:buNone/>
            </a:pPr>
            <a:endParaRPr sz="1200" dirty="0"/>
          </a:p>
        </p:txBody>
      </p:sp>
      <p:sp>
        <p:nvSpPr>
          <p:cNvPr id="250" name="Google Shape;250;p43"/>
          <p:cNvSpPr/>
          <p:nvPr/>
        </p:nvSpPr>
        <p:spPr>
          <a:xfrm>
            <a:off x="374675" y="202205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sp>
        <p:nvSpPr>
          <p:cNvPr id="251" name="Google Shape;251;p43"/>
          <p:cNvSpPr txBox="1"/>
          <p:nvPr/>
        </p:nvSpPr>
        <p:spPr>
          <a:xfrm>
            <a:off x="824650" y="3787075"/>
            <a:ext cx="3772500" cy="8035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rPr>
              <a:t>Remind everyone they will need to bring their previous presentation and materials they presented in the</a:t>
            </a:r>
            <a:r>
              <a:rPr lang="en-GB" sz="1200" b="1" u="sng" dirty="0">
                <a:solidFill>
                  <a:schemeClr val="dk1"/>
                </a:solidFill>
              </a:rPr>
              <a:t> previous 2 sessions</a:t>
            </a:r>
            <a:r>
              <a:rPr lang="en-GB" sz="1200" b="1" dirty="0">
                <a:solidFill>
                  <a:schemeClr val="dk1"/>
                </a:solidFill>
              </a:rPr>
              <a:t>.</a:t>
            </a:r>
            <a:endParaRPr sz="1200" b="1" dirty="0"/>
          </a:p>
          <a:p>
            <a:pPr marL="0" lvl="0" indent="0" algn="l" rtl="0">
              <a:spcBef>
                <a:spcPts val="100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252" name="Google Shape;252;p43"/>
          <p:cNvSpPr/>
          <p:nvPr/>
        </p:nvSpPr>
        <p:spPr>
          <a:xfrm>
            <a:off x="374675" y="38566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3</a:t>
            </a:r>
            <a:endParaRPr b="1">
              <a:solidFill>
                <a:schemeClr val="tx1"/>
              </a:solidFill>
            </a:endParaRPr>
          </a:p>
        </p:txBody>
      </p:sp>
      <p:sp>
        <p:nvSpPr>
          <p:cNvPr id="253" name="Google Shape;253;p43"/>
          <p:cNvSpPr txBox="1"/>
          <p:nvPr/>
        </p:nvSpPr>
        <p:spPr>
          <a:xfrm>
            <a:off x="5371500" y="894450"/>
            <a:ext cx="3143400" cy="27444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t>Prepare the room and any materials needed based on your selected activities</a:t>
            </a:r>
            <a:endParaRPr sz="1200" b="1" dirty="0"/>
          </a:p>
          <a:p>
            <a:pPr marL="0" lvl="0" indent="0" algn="l" rtl="0">
              <a:spcBef>
                <a:spcPts val="1000"/>
              </a:spcBef>
              <a:spcAft>
                <a:spcPts val="0"/>
              </a:spcAft>
              <a:buNone/>
            </a:pPr>
            <a:r>
              <a:rPr lang="en-GB" sz="1200" dirty="0"/>
              <a:t>You will want to get a space that has room everyone to walk around. You will need a table or wall space for each startup team.</a:t>
            </a:r>
            <a:endParaRPr sz="1200" dirty="0"/>
          </a:p>
          <a:p>
            <a:pPr marL="0" lvl="0" indent="0" algn="l" rtl="0">
              <a:spcBef>
                <a:spcPts val="1000"/>
              </a:spcBef>
              <a:spcAft>
                <a:spcPts val="0"/>
              </a:spcAft>
              <a:buClr>
                <a:schemeClr val="dk1"/>
              </a:buClr>
              <a:buSzPts val="1100"/>
              <a:buFont typeface="Arial"/>
              <a:buNone/>
            </a:pPr>
            <a:r>
              <a:rPr lang="en-GB" sz="1200" dirty="0">
                <a:solidFill>
                  <a:schemeClr val="dk1"/>
                </a:solidFill>
              </a:rPr>
              <a:t>If the session is hosted online, make sure you have the meeting setup in time on a platform that everyone can access. If you are planning to have breakout rooms, make sure that the platform you choose offers this option.</a:t>
            </a:r>
            <a:endParaRPr sz="1200" dirty="0"/>
          </a:p>
          <a:p>
            <a:pPr marL="0" lvl="0" indent="0" algn="l" rtl="0">
              <a:spcBef>
                <a:spcPts val="100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254" name="Google Shape;254;p43"/>
          <p:cNvSpPr/>
          <p:nvPr/>
        </p:nvSpPr>
        <p:spPr>
          <a:xfrm>
            <a:off x="4921525" y="96405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4</a:t>
            </a:r>
            <a:endParaRPr b="1">
              <a:solidFill>
                <a:schemeClr val="tx1"/>
              </a:solidFill>
            </a:endParaRPr>
          </a:p>
        </p:txBody>
      </p:sp>
    </p:spTree>
    <p:extLst>
      <p:ext uri="{BB962C8B-B14F-4D97-AF65-F5344CB8AC3E}">
        <p14:creationId xmlns:p14="http://schemas.microsoft.com/office/powerpoint/2010/main" val="366101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9"/>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US" sz="4400" dirty="0"/>
              <a:t>Fitting the Startup Solution to the Public Sector Context</a:t>
            </a:r>
            <a:endParaRPr sz="4400" dirty="0"/>
          </a:p>
        </p:txBody>
      </p:sp>
      <p:sp>
        <p:nvSpPr>
          <p:cNvPr id="2" name="Bildplatzhalter 1">
            <a:extLst>
              <a:ext uri="{FF2B5EF4-FFF2-40B4-BE49-F238E27FC236}">
                <a16:creationId xmlns:a16="http://schemas.microsoft.com/office/drawing/2014/main" id="{C2ADA071-FB7D-A445-8DD7-FDA29CE18C60}"/>
              </a:ext>
            </a:extLst>
          </p:cNvPr>
          <p:cNvSpPr>
            <a:spLocks noGrp="1"/>
          </p:cNvSpPr>
          <p:nvPr>
            <p:ph type="pic" sz="quarter" idx="11"/>
          </p:nvPr>
        </p:nvSpPr>
        <p:spPr/>
      </p:sp>
      <p:sp>
        <p:nvSpPr>
          <p:cNvPr id="3" name="Bildplatzhalter 2">
            <a:extLst>
              <a:ext uri="{FF2B5EF4-FFF2-40B4-BE49-F238E27FC236}">
                <a16:creationId xmlns:a16="http://schemas.microsoft.com/office/drawing/2014/main" id="{E0198127-2342-F441-98C7-CF1702A885C1}"/>
              </a:ext>
            </a:extLst>
          </p:cNvPr>
          <p:cNvSpPr>
            <a:spLocks noGrp="1"/>
          </p:cNvSpPr>
          <p:nvPr>
            <p:ph type="pic" sz="quarter" idx="12"/>
          </p:nvPr>
        </p:nvSpPr>
        <p:spPr/>
      </p:sp>
      <p:sp>
        <p:nvSpPr>
          <p:cNvPr id="4" name="Bildplatzhalter 3">
            <a:extLst>
              <a:ext uri="{FF2B5EF4-FFF2-40B4-BE49-F238E27FC236}">
                <a16:creationId xmlns:a16="http://schemas.microsoft.com/office/drawing/2014/main" id="{6CC8E68E-A206-1F4E-B288-A8B84A55726E}"/>
              </a:ext>
            </a:extLst>
          </p:cNvPr>
          <p:cNvSpPr>
            <a:spLocks noGrp="1"/>
          </p:cNvSpPr>
          <p:nvPr>
            <p:ph type="pic" sz="quarter" idx="13"/>
          </p:nvPr>
        </p:nvSpPr>
        <p:spPr/>
      </p:sp>
      <p:sp>
        <p:nvSpPr>
          <p:cNvPr id="5" name="Bildplatzhalter 4">
            <a:extLst>
              <a:ext uri="{FF2B5EF4-FFF2-40B4-BE49-F238E27FC236}">
                <a16:creationId xmlns:a16="http://schemas.microsoft.com/office/drawing/2014/main" id="{5DC5CA8A-78D3-094C-B30F-DC6DA1DA6892}"/>
              </a:ext>
            </a:extLst>
          </p:cNvPr>
          <p:cNvSpPr>
            <a:spLocks noGrp="1"/>
          </p:cNvSpPr>
          <p:nvPr>
            <p:ph type="pic" sz="quarter" idx="14"/>
          </p:nvPr>
        </p:nvSpPr>
        <p:spPr/>
      </p:sp>
      <p:sp>
        <p:nvSpPr>
          <p:cNvPr id="6" name="Bildplatzhalter 5">
            <a:extLst>
              <a:ext uri="{FF2B5EF4-FFF2-40B4-BE49-F238E27FC236}">
                <a16:creationId xmlns:a16="http://schemas.microsoft.com/office/drawing/2014/main" id="{B207BA6F-21FF-804F-B499-C7543DF9EEC8}"/>
              </a:ext>
            </a:extLst>
          </p:cNvPr>
          <p:cNvSpPr>
            <a:spLocks noGrp="1"/>
          </p:cNvSpPr>
          <p:nvPr>
            <p:ph type="pic" sz="quarter" idx="15"/>
          </p:nvPr>
        </p:nvSpPr>
        <p:spPr/>
      </p:sp>
      <p:sp>
        <p:nvSpPr>
          <p:cNvPr id="309" name="Google Shape;309;p49"/>
          <p:cNvSpPr txBox="1">
            <a:spLocks noGrp="1"/>
          </p:cNvSpPr>
          <p:nvPr>
            <p:ph type="sldNum" idx="4294967295"/>
          </p:nvPr>
        </p:nvSpPr>
        <p:spPr>
          <a:xfrm>
            <a:off x="8594725" y="4803775"/>
            <a:ext cx="549275" cy="25241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04505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 name="Textplatzhalter 2">
            <a:extLst>
              <a:ext uri="{FF2B5EF4-FFF2-40B4-BE49-F238E27FC236}">
                <a16:creationId xmlns:a16="http://schemas.microsoft.com/office/drawing/2014/main" id="{5D637CBD-616D-1F4D-A862-84BD8314DB2D}"/>
              </a:ext>
            </a:extLst>
          </p:cNvPr>
          <p:cNvSpPr>
            <a:spLocks noGrp="1"/>
          </p:cNvSpPr>
          <p:nvPr>
            <p:ph type="body" sz="quarter" idx="13"/>
          </p:nvPr>
        </p:nvSpPr>
        <p:spPr>
          <a:xfrm>
            <a:off x="1755800" y="982585"/>
            <a:ext cx="8291511" cy="3805431"/>
          </a:xfrm>
        </p:spPr>
        <p:txBody>
          <a:bodyPr/>
          <a:lstStyle/>
          <a:p>
            <a:r>
              <a:rPr lang="en-AU" dirty="0"/>
              <a:t>TIME:            3 - 4 hours</a:t>
            </a:r>
          </a:p>
        </p:txBody>
      </p:sp>
      <p:sp>
        <p:nvSpPr>
          <p:cNvPr id="2" name="Titel 1">
            <a:extLst>
              <a:ext uri="{FF2B5EF4-FFF2-40B4-BE49-F238E27FC236}">
                <a16:creationId xmlns:a16="http://schemas.microsoft.com/office/drawing/2014/main" id="{6AED3232-867A-D24C-A944-149414C75012}"/>
              </a:ext>
            </a:extLst>
          </p:cNvPr>
          <p:cNvSpPr>
            <a:spLocks noGrp="1"/>
          </p:cNvSpPr>
          <p:nvPr>
            <p:ph type="title"/>
          </p:nvPr>
        </p:nvSpPr>
        <p:spPr>
          <a:xfrm>
            <a:off x="325083" y="348972"/>
            <a:ext cx="8280714" cy="4445556"/>
          </a:xfrm>
        </p:spPr>
        <p:txBody>
          <a:bodyPr/>
          <a:lstStyle/>
          <a:p>
            <a:r>
              <a:rPr lang="en-AU" dirty="0"/>
              <a:t>AGENDA </a:t>
            </a:r>
          </a:p>
        </p:txBody>
      </p:sp>
      <p:graphicFrame>
        <p:nvGraphicFramePr>
          <p:cNvPr id="266" name="Google Shape;266;p45"/>
          <p:cNvGraphicFramePr/>
          <p:nvPr>
            <p:extLst>
              <p:ext uri="{D42A27DB-BD31-4B8C-83A1-F6EECF244321}">
                <p14:modId xmlns:p14="http://schemas.microsoft.com/office/powerpoint/2010/main" val="2082722104"/>
              </p:ext>
            </p:extLst>
          </p:nvPr>
        </p:nvGraphicFramePr>
        <p:xfrm>
          <a:off x="1810204" y="1474553"/>
          <a:ext cx="5010900" cy="2605970"/>
        </p:xfrm>
        <a:graphic>
          <a:graphicData uri="http://schemas.openxmlformats.org/drawingml/2006/table">
            <a:tbl>
              <a:tblPr>
                <a:noFill/>
              </a:tblPr>
              <a:tblGrid>
                <a:gridCol w="1171300">
                  <a:extLst>
                    <a:ext uri="{9D8B030D-6E8A-4147-A177-3AD203B41FA5}">
                      <a16:colId xmlns:a16="http://schemas.microsoft.com/office/drawing/2014/main" val="20000"/>
                    </a:ext>
                  </a:extLst>
                </a:gridCol>
                <a:gridCol w="3839600">
                  <a:extLst>
                    <a:ext uri="{9D8B030D-6E8A-4147-A177-3AD203B41FA5}">
                      <a16:colId xmlns:a16="http://schemas.microsoft.com/office/drawing/2014/main" val="20001"/>
                    </a:ext>
                  </a:extLst>
                </a:gridCol>
              </a:tblGrid>
              <a:tr h="285750">
                <a:tc>
                  <a:txBody>
                    <a:bodyPr/>
                    <a:lstStyle/>
                    <a:p>
                      <a:pPr marL="0" lvl="0" indent="0" algn="l" rtl="0">
                        <a:spcBef>
                          <a:spcPts val="0"/>
                        </a:spcBef>
                        <a:spcAft>
                          <a:spcPts val="0"/>
                        </a:spcAft>
                        <a:buNone/>
                      </a:pPr>
                      <a:r>
                        <a:rPr lang="en-GB" sz="1200" b="1">
                          <a:solidFill>
                            <a:schemeClr val="tx1"/>
                          </a:solidFill>
                        </a:rPr>
                        <a:t>5 mins </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Introduction and objectives for the day</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l" rtl="0">
                        <a:spcBef>
                          <a:spcPts val="0"/>
                        </a:spcBef>
                        <a:spcAft>
                          <a:spcPts val="0"/>
                        </a:spcAft>
                        <a:buNone/>
                      </a:pPr>
                      <a:r>
                        <a:rPr lang="en-GB" sz="1200" b="1" dirty="0">
                          <a:solidFill>
                            <a:schemeClr val="tx1"/>
                          </a:solidFill>
                        </a:rPr>
                        <a:t>60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tx1"/>
                          </a:solidFill>
                        </a:rPr>
                        <a:t>Activity: SWOT analysis</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l" rtl="0">
                        <a:spcBef>
                          <a:spcPts val="0"/>
                        </a:spcBef>
                        <a:spcAft>
                          <a:spcPts val="0"/>
                        </a:spcAft>
                        <a:buNone/>
                      </a:pPr>
                      <a:r>
                        <a:rPr lang="en-GB" sz="1200" b="1">
                          <a:solidFill>
                            <a:schemeClr val="accent2"/>
                          </a:solidFill>
                        </a:rPr>
                        <a:t>5 mins</a:t>
                      </a:r>
                      <a:endParaRPr sz="1200" b="1">
                        <a:solidFill>
                          <a:schemeClr val="accent2"/>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accent2"/>
                          </a:solidFill>
                        </a:rPr>
                        <a:t>Break</a:t>
                      </a:r>
                      <a:endParaRPr sz="1200" dirty="0">
                        <a:solidFill>
                          <a:schemeClr val="accent2"/>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spcBef>
                          <a:spcPts val="0"/>
                        </a:spcBef>
                        <a:spcAft>
                          <a:spcPts val="0"/>
                        </a:spcAft>
                        <a:buNone/>
                      </a:pPr>
                      <a:r>
                        <a:rPr lang="en-GB" sz="1200" b="1" dirty="0">
                          <a:solidFill>
                            <a:schemeClr val="tx1"/>
                          </a:solidFill>
                        </a:rPr>
                        <a:t>30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DE" sz="1200" dirty="0" err="1">
                          <a:solidFill>
                            <a:schemeClr val="tx1"/>
                          </a:solidFill>
                        </a:rPr>
                        <a:t>Collaboration</a:t>
                      </a:r>
                      <a:r>
                        <a:rPr lang="de-DE" sz="1200" dirty="0">
                          <a:solidFill>
                            <a:schemeClr val="tx1"/>
                          </a:solidFill>
                        </a:rPr>
                        <a:t> Goal and Advantage</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spcBef>
                          <a:spcPts val="0"/>
                        </a:spcBef>
                        <a:spcAft>
                          <a:spcPts val="0"/>
                        </a:spcAft>
                        <a:buNone/>
                      </a:pPr>
                      <a:r>
                        <a:rPr lang="en-GB" sz="1200" b="1">
                          <a:solidFill>
                            <a:schemeClr val="accent1"/>
                          </a:solidFill>
                        </a:rPr>
                        <a:t>5 mins</a:t>
                      </a:r>
                      <a:endParaRPr sz="1200" b="1">
                        <a:solidFill>
                          <a:schemeClr val="accent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lgn="ctr">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accent1"/>
                          </a:solidFill>
                        </a:rPr>
                        <a:t>Break</a:t>
                      </a:r>
                      <a:endParaRPr sz="1200" dirty="0">
                        <a:solidFill>
                          <a:schemeClr val="accent1"/>
                        </a:solidFill>
                      </a:endParaRPr>
                    </a:p>
                  </a:txBody>
                  <a:tcPr marL="91425" marR="91425" marT="68575" marB="68575">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lgn="ctr">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5"/>
                  </a:ext>
                </a:extLst>
              </a:tr>
              <a:tr h="285750">
                <a:tc>
                  <a:txBody>
                    <a:bodyPr/>
                    <a:lstStyle/>
                    <a:p>
                      <a:pPr marL="0" lvl="0" indent="0" algn="l" rtl="0">
                        <a:spcBef>
                          <a:spcPts val="0"/>
                        </a:spcBef>
                        <a:spcAft>
                          <a:spcPts val="0"/>
                        </a:spcAft>
                        <a:buNone/>
                      </a:pPr>
                      <a:r>
                        <a:rPr lang="en-GB" sz="1200" b="1" dirty="0">
                          <a:solidFill>
                            <a:schemeClr val="tx1"/>
                          </a:solidFill>
                        </a:rPr>
                        <a:t>45 mins</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1" dirty="0">
                          <a:solidFill>
                            <a:schemeClr val="tx1"/>
                          </a:solidFill>
                        </a:rPr>
                        <a:t>60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tx1"/>
                          </a:solidFill>
                        </a:rPr>
                        <a:t>Stakeholder Mapping</a:t>
                      </a:r>
                    </a:p>
                    <a:p>
                      <a:pPr marL="0" lvl="0" indent="0" algn="l" rtl="0">
                        <a:spcBef>
                          <a:spcPts val="0"/>
                        </a:spcBef>
                        <a:spcAft>
                          <a:spcPts val="0"/>
                        </a:spcAft>
                        <a:buNone/>
                      </a:pPr>
                      <a:endParaRPr lang="en-GB" sz="1200" dirty="0">
                        <a:solidFill>
                          <a:schemeClr val="tx1"/>
                        </a:solidFill>
                      </a:endParaRPr>
                    </a:p>
                    <a:p>
                      <a:pPr marL="0" lvl="0" indent="0" algn="l" rtl="0">
                        <a:spcBef>
                          <a:spcPts val="0"/>
                        </a:spcBef>
                        <a:spcAft>
                          <a:spcPts val="0"/>
                        </a:spcAft>
                        <a:buNone/>
                      </a:pPr>
                      <a:r>
                        <a:rPr lang="en-GB" sz="1200" dirty="0">
                          <a:solidFill>
                            <a:schemeClr val="tx1"/>
                          </a:solidFill>
                        </a:rPr>
                        <a:t>Key Tool: Collaborative Innovation Canvas</a:t>
                      </a:r>
                      <a:endParaRPr sz="1200" dirty="0">
                        <a:solidFill>
                          <a:schemeClr val="tx1"/>
                        </a:solidFill>
                      </a:endParaRPr>
                    </a:p>
                  </a:txBody>
                  <a:tcPr marL="91425" marR="91425" marT="68575" marB="68575">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3340865622"/>
                  </a:ext>
                </a:extLst>
              </a:tr>
              <a:tr h="285750">
                <a:tc>
                  <a:txBody>
                    <a:bodyPr/>
                    <a:lstStyle/>
                    <a:p>
                      <a:pPr marL="0" lvl="0" indent="0" algn="l" rtl="0">
                        <a:spcBef>
                          <a:spcPts val="0"/>
                        </a:spcBef>
                        <a:spcAft>
                          <a:spcPts val="0"/>
                        </a:spcAft>
                        <a:buNone/>
                      </a:pPr>
                      <a:r>
                        <a:rPr lang="en-GB" sz="1200" b="1">
                          <a:solidFill>
                            <a:schemeClr val="tx1"/>
                          </a:solidFill>
                        </a:rPr>
                        <a:t>5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tx1"/>
                          </a:solidFill>
                        </a:rPr>
                        <a:t>Debrief and what’s next</a:t>
                      </a:r>
                      <a:endParaRPr sz="1200" dirty="0">
                        <a:solidFill>
                          <a:schemeClr val="tx1"/>
                        </a:solidFill>
                      </a:endParaRPr>
                    </a:p>
                  </a:txBody>
                  <a:tcPr marL="91425" marR="91425" marT="68575" marB="68575">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2618468310"/>
                  </a:ext>
                </a:extLst>
              </a:tr>
            </a:tbl>
          </a:graphicData>
        </a:graphic>
      </p:graphicFrame>
    </p:spTree>
    <p:extLst>
      <p:ext uri="{BB962C8B-B14F-4D97-AF65-F5344CB8AC3E}">
        <p14:creationId xmlns:p14="http://schemas.microsoft.com/office/powerpoint/2010/main" val="425052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40" name="Google Shape;340;p52"/>
          <p:cNvSpPr txBox="1">
            <a:spLocks noGrp="1"/>
          </p:cNvSpPr>
          <p:nvPr>
            <p:ph type="title"/>
          </p:nvPr>
        </p:nvSpPr>
        <p:spPr>
          <a:xfrm>
            <a:off x="431642" y="420689"/>
            <a:ext cx="8280714" cy="4125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The Problem and each Teams potential Solution</a:t>
            </a:r>
            <a:endParaRPr sz="1400" dirty="0"/>
          </a:p>
        </p:txBody>
      </p:sp>
      <p:sp>
        <p:nvSpPr>
          <p:cNvPr id="2" name="Textplatzhalter 1">
            <a:extLst>
              <a:ext uri="{FF2B5EF4-FFF2-40B4-BE49-F238E27FC236}">
                <a16:creationId xmlns:a16="http://schemas.microsoft.com/office/drawing/2014/main" id="{389F85B9-FD55-4F4F-83E3-A19D312E7B2E}"/>
              </a:ext>
            </a:extLst>
          </p:cNvPr>
          <p:cNvSpPr>
            <a:spLocks noGrp="1"/>
          </p:cNvSpPr>
          <p:nvPr>
            <p:ph type="body" sz="quarter" idx="11"/>
          </p:nvPr>
        </p:nvSpPr>
        <p:spPr>
          <a:xfrm>
            <a:off x="420688" y="808038"/>
            <a:ext cx="4534030" cy="3816350"/>
          </a:xfrm>
        </p:spPr>
        <p:txBody>
          <a:bodyPr>
            <a:normAutofit/>
          </a:bodyPr>
          <a:lstStyle/>
          <a:p>
            <a:pPr marL="0" lvl="0" indent="0">
              <a:lnSpc>
                <a:spcPct val="115000"/>
              </a:lnSpc>
              <a:spcAft>
                <a:spcPts val="0"/>
              </a:spcAft>
            </a:pPr>
            <a:r>
              <a:rPr lang="en-GB" sz="1200" dirty="0"/>
              <a:t>By now you should have a better understanding about the problem that needs to be solved and the potential solutions/products that each startup has to offer.</a:t>
            </a:r>
          </a:p>
          <a:p>
            <a:pPr marL="0" lvl="0" indent="0">
              <a:lnSpc>
                <a:spcPct val="115000"/>
              </a:lnSpc>
              <a:spcAft>
                <a:spcPts val="0"/>
              </a:spcAft>
            </a:pPr>
            <a:endParaRPr lang="en-GB" sz="1200" dirty="0"/>
          </a:p>
          <a:p>
            <a:pPr marL="0" lvl="0" indent="0">
              <a:lnSpc>
                <a:spcPct val="115000"/>
              </a:lnSpc>
              <a:spcAft>
                <a:spcPts val="0"/>
              </a:spcAft>
            </a:pPr>
            <a:r>
              <a:rPr lang="en-GB" sz="1200" dirty="0"/>
              <a:t>These two things are not necessarily aligned yet - there is still some work to be done. </a:t>
            </a:r>
          </a:p>
          <a:p>
            <a:pPr marL="0" lvl="0" indent="0">
              <a:lnSpc>
                <a:spcPct val="115000"/>
              </a:lnSpc>
              <a:spcAft>
                <a:spcPts val="0"/>
              </a:spcAft>
            </a:pPr>
            <a:endParaRPr lang="en-GB" sz="1200" dirty="0"/>
          </a:p>
          <a:p>
            <a:pPr marL="0" lvl="0" indent="0">
              <a:lnSpc>
                <a:spcPct val="115000"/>
              </a:lnSpc>
              <a:spcAft>
                <a:spcPts val="0"/>
              </a:spcAft>
            </a:pPr>
            <a:r>
              <a:rPr lang="en-GB" sz="1200" dirty="0"/>
              <a:t>Let’s start to work on what needs to be done.</a:t>
            </a:r>
          </a:p>
          <a:p>
            <a:endParaRPr lang="en-AU" sz="1200" dirty="0"/>
          </a:p>
        </p:txBody>
      </p:sp>
      <p:grpSp>
        <p:nvGrpSpPr>
          <p:cNvPr id="4" name="Gruppieren 3">
            <a:extLst>
              <a:ext uri="{FF2B5EF4-FFF2-40B4-BE49-F238E27FC236}">
                <a16:creationId xmlns:a16="http://schemas.microsoft.com/office/drawing/2014/main" id="{7740673B-4304-D54F-8D3A-646519BCAAF4}"/>
              </a:ext>
            </a:extLst>
          </p:cNvPr>
          <p:cNvGrpSpPr/>
          <p:nvPr/>
        </p:nvGrpSpPr>
        <p:grpSpPr>
          <a:xfrm>
            <a:off x="6149264" y="3221678"/>
            <a:ext cx="2040025" cy="368700"/>
            <a:chOff x="5794850" y="3711550"/>
            <a:chExt cx="2040025" cy="368700"/>
          </a:xfrm>
        </p:grpSpPr>
        <p:sp>
          <p:nvSpPr>
            <p:cNvPr id="345" name="Google Shape;345;p52"/>
            <p:cNvSpPr txBox="1"/>
            <p:nvPr/>
          </p:nvSpPr>
          <p:spPr>
            <a:xfrm>
              <a:off x="5914575" y="3711550"/>
              <a:ext cx="19203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434343"/>
                  </a:solidFill>
                </a:rPr>
                <a:t>Risks and unknowns can exist anywhere</a:t>
              </a:r>
              <a:endParaRPr sz="1200" dirty="0">
                <a:solidFill>
                  <a:srgbClr val="434343"/>
                </a:solidFill>
              </a:endParaRPr>
            </a:p>
          </p:txBody>
        </p:sp>
        <p:sp>
          <p:nvSpPr>
            <p:cNvPr id="346" name="Google Shape;346;p52"/>
            <p:cNvSpPr/>
            <p:nvPr/>
          </p:nvSpPr>
          <p:spPr>
            <a:xfrm>
              <a:off x="5794850" y="3850450"/>
              <a:ext cx="90900" cy="90900"/>
            </a:xfrm>
            <a:prstGeom prst="ellipse">
              <a:avLst/>
            </a:prstGeom>
            <a:solidFill>
              <a:schemeClr val="bg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 name="Gruppieren 2">
            <a:extLst>
              <a:ext uri="{FF2B5EF4-FFF2-40B4-BE49-F238E27FC236}">
                <a16:creationId xmlns:a16="http://schemas.microsoft.com/office/drawing/2014/main" id="{64B110B3-159F-F54A-BC38-E99775C5FD28}"/>
              </a:ext>
            </a:extLst>
          </p:cNvPr>
          <p:cNvGrpSpPr/>
          <p:nvPr/>
        </p:nvGrpSpPr>
        <p:grpSpPr>
          <a:xfrm>
            <a:off x="5099464" y="1616748"/>
            <a:ext cx="3623848" cy="1431425"/>
            <a:chOff x="4619709" y="1140325"/>
            <a:chExt cx="3940033" cy="1587000"/>
          </a:xfrm>
        </p:grpSpPr>
        <p:sp>
          <p:nvSpPr>
            <p:cNvPr id="341" name="Google Shape;341;p52"/>
            <p:cNvSpPr/>
            <p:nvPr/>
          </p:nvSpPr>
          <p:spPr>
            <a:xfrm>
              <a:off x="4619709" y="1140325"/>
              <a:ext cx="1587000" cy="1587000"/>
            </a:xfrm>
            <a:prstGeom prst="ellipse">
              <a:avLst/>
            </a:prstGeom>
            <a:noFill/>
            <a:ln>
              <a:solidFill>
                <a:schemeClr val="accent3"/>
              </a:solid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ED4DA5"/>
                </a:buClr>
                <a:buSzPts val="1800"/>
                <a:buFont typeface="Proxima Nova Semibold"/>
                <a:buNone/>
              </a:pPr>
              <a:r>
                <a:rPr lang="en-GB" sz="1050" b="1" dirty="0">
                  <a:solidFill>
                    <a:schemeClr val="tx1"/>
                  </a:solidFill>
                </a:rPr>
                <a:t>Public Sector Challenge</a:t>
              </a:r>
              <a:endParaRPr sz="1200" dirty="0">
                <a:solidFill>
                  <a:schemeClr val="tx1"/>
                </a:solidFill>
              </a:endParaRPr>
            </a:p>
          </p:txBody>
        </p:sp>
        <p:sp>
          <p:nvSpPr>
            <p:cNvPr id="342" name="Google Shape;342;p52"/>
            <p:cNvSpPr/>
            <p:nvPr/>
          </p:nvSpPr>
          <p:spPr>
            <a:xfrm>
              <a:off x="6972742" y="1140325"/>
              <a:ext cx="1587000" cy="1587000"/>
            </a:xfrm>
            <a:prstGeom prst="ellipse">
              <a:avLst/>
            </a:prstGeom>
            <a:noFill/>
            <a:ln>
              <a:solidFill>
                <a:schemeClr val="accent1"/>
              </a:solidFill>
            </a:ln>
          </p:spPr>
          <p:txBody>
            <a:bodyPr spcFirstLastPara="1" wrap="square" lIns="0" tIns="0" rIns="0" bIns="0" anchor="ctr" anchorCtr="0">
              <a:noAutofit/>
            </a:bodyPr>
            <a:lstStyle/>
            <a:p>
              <a:pPr marL="0" marR="0" lvl="0" indent="0" algn="ctr" rtl="0">
                <a:spcBef>
                  <a:spcPts val="0"/>
                </a:spcBef>
                <a:spcAft>
                  <a:spcPts val="0"/>
                </a:spcAft>
                <a:buClr>
                  <a:srgbClr val="ED4DA5"/>
                </a:buClr>
                <a:buSzPts val="1800"/>
                <a:buFont typeface="Proxima Nova Semibold"/>
                <a:buNone/>
              </a:pPr>
              <a:r>
                <a:rPr lang="en-GB" sz="1050" b="1" dirty="0" err="1">
                  <a:solidFill>
                    <a:schemeClr val="tx1"/>
                  </a:solidFill>
                </a:rPr>
                <a:t>Startup</a:t>
              </a:r>
              <a:r>
                <a:rPr lang="en-GB" sz="1050" b="1" dirty="0">
                  <a:solidFill>
                    <a:schemeClr val="tx1"/>
                  </a:solidFill>
                </a:rPr>
                <a:t> Solution</a:t>
              </a:r>
              <a:endParaRPr sz="1050" dirty="0">
                <a:solidFill>
                  <a:schemeClr val="tx1"/>
                </a:solidFill>
              </a:endParaRPr>
            </a:p>
          </p:txBody>
        </p:sp>
        <p:cxnSp>
          <p:nvCxnSpPr>
            <p:cNvPr id="344" name="Google Shape;344;p52"/>
            <p:cNvCxnSpPr>
              <a:stCxn id="341" idx="6"/>
              <a:endCxn id="342" idx="2"/>
            </p:cNvCxnSpPr>
            <p:nvPr/>
          </p:nvCxnSpPr>
          <p:spPr>
            <a:xfrm>
              <a:off x="6206709" y="1933825"/>
              <a:ext cx="765900" cy="0"/>
            </a:xfrm>
            <a:prstGeom prst="straightConnector1">
              <a:avLst/>
            </a:prstGeom>
            <a:noFill/>
            <a:ln w="28575" cap="flat" cmpd="sng">
              <a:solidFill>
                <a:schemeClr val="accent5"/>
              </a:solidFill>
              <a:prstDash val="dot"/>
              <a:round/>
              <a:headEnd type="none" w="med" len="med"/>
              <a:tailEnd type="none" w="med" len="med"/>
            </a:ln>
          </p:spPr>
        </p:cxnSp>
        <p:sp>
          <p:nvSpPr>
            <p:cNvPr id="347" name="Google Shape;347;p52"/>
            <p:cNvSpPr/>
            <p:nvPr/>
          </p:nvSpPr>
          <p:spPr>
            <a:xfrm>
              <a:off x="5367750" y="2374550"/>
              <a:ext cx="90900" cy="909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2"/>
            <p:cNvSpPr/>
            <p:nvPr/>
          </p:nvSpPr>
          <p:spPr>
            <a:xfrm>
              <a:off x="6415700" y="1957713"/>
              <a:ext cx="279600" cy="2796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52"/>
            <p:cNvSpPr/>
            <p:nvPr/>
          </p:nvSpPr>
          <p:spPr>
            <a:xfrm>
              <a:off x="6639925" y="1647443"/>
              <a:ext cx="119700" cy="1197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2"/>
            <p:cNvSpPr/>
            <p:nvPr/>
          </p:nvSpPr>
          <p:spPr>
            <a:xfrm>
              <a:off x="7534625" y="1383193"/>
              <a:ext cx="119700" cy="1197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2"/>
            <p:cNvSpPr/>
            <p:nvPr/>
          </p:nvSpPr>
          <p:spPr>
            <a:xfrm>
              <a:off x="7859425" y="2374543"/>
              <a:ext cx="119700" cy="1197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2"/>
            <p:cNvSpPr/>
            <p:nvPr/>
          </p:nvSpPr>
          <p:spPr>
            <a:xfrm>
              <a:off x="8129350" y="1439638"/>
              <a:ext cx="279600" cy="2796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2"/>
            <p:cNvSpPr/>
            <p:nvPr/>
          </p:nvSpPr>
          <p:spPr>
            <a:xfrm>
              <a:off x="5766050" y="1439643"/>
              <a:ext cx="119700" cy="1197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2"/>
            <p:cNvSpPr/>
            <p:nvPr/>
          </p:nvSpPr>
          <p:spPr>
            <a:xfrm>
              <a:off x="4908475" y="2139878"/>
              <a:ext cx="163800" cy="163800"/>
            </a:xfrm>
            <a:prstGeom prst="ellipse">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753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67" name="Google Shape;367;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Let’s get started!</a:t>
            </a:r>
            <a:endParaRPr/>
          </a:p>
        </p:txBody>
      </p:sp>
    </p:spTree>
    <p:extLst>
      <p:ext uri="{BB962C8B-B14F-4D97-AF65-F5344CB8AC3E}">
        <p14:creationId xmlns:p14="http://schemas.microsoft.com/office/powerpoint/2010/main" val="76303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5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372" name="Google Shape;372;p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SWOT Analysis</a:t>
            </a:r>
            <a:endParaRPr b="0" dirty="0"/>
          </a:p>
        </p:txBody>
      </p:sp>
      <p:sp>
        <p:nvSpPr>
          <p:cNvPr id="2" name="Textplatzhalter 1">
            <a:extLst>
              <a:ext uri="{FF2B5EF4-FFF2-40B4-BE49-F238E27FC236}">
                <a16:creationId xmlns:a16="http://schemas.microsoft.com/office/drawing/2014/main" id="{459856F1-C00D-B540-A2D9-4F8A6C05FE7C}"/>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3005985176"/>
      </p:ext>
    </p:extLst>
  </p:cSld>
  <p:clrMapOvr>
    <a:masterClrMapping/>
  </p:clrMapOvr>
</p:sld>
</file>

<file path=ppt/theme/theme1.xml><?xml version="1.0" encoding="utf-8"?>
<a:theme xmlns:a="http://schemas.openxmlformats.org/drawingml/2006/main" name="Facilitator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C97EBB4E-FB76-DF43-8EE4-B560750273E0}"/>
    </a:ext>
  </a:extLst>
</a:theme>
</file>

<file path=ppt/theme/theme2.xml><?xml version="1.0" encoding="utf-8"?>
<a:theme xmlns:a="http://schemas.openxmlformats.org/drawingml/2006/main" name="Presentation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41CC01DC-6559-3E4B-805F-F310765D2D17}"/>
    </a:ext>
  </a:extLst>
</a:theme>
</file>

<file path=ppt/theme/theme3.xml><?xml version="1.0" encoding="utf-8"?>
<a:theme xmlns:a="http://schemas.openxmlformats.org/drawingml/2006/main" name="Collaboration Canva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4.xml><?xml version="1.0" encoding="utf-8"?>
<a:theme xmlns:a="http://schemas.openxmlformats.org/drawingml/2006/main" name="Solution Adaptation Backlog">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276F2853EA2364F97E84C2CB5680AD5" ma:contentTypeVersion="13" ma:contentTypeDescription="Ein neues Dokument erstellen." ma:contentTypeScope="" ma:versionID="e900ec9f8d10e60cb97971edcab2f140">
  <xsd:schema xmlns:xsd="http://www.w3.org/2001/XMLSchema" xmlns:xs="http://www.w3.org/2001/XMLSchema" xmlns:p="http://schemas.microsoft.com/office/2006/metadata/properties" xmlns:ns3="fc8d0e76-978a-43eb-aef1-dd82cc7207ee" xmlns:ns4="b5b14073-357c-4a3c-983c-6f2618a27e5f" targetNamespace="http://schemas.microsoft.com/office/2006/metadata/properties" ma:root="true" ma:fieldsID="8f614c8ed0c1e452dd1ba36f51d9f427" ns3:_="" ns4:_="">
    <xsd:import namespace="fc8d0e76-978a-43eb-aef1-dd82cc7207ee"/>
    <xsd:import namespace="b5b14073-357c-4a3c-983c-6f2618a27e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d0e76-978a-43eb-aef1-dd82cc7207e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14073-357c-4a3c-983c-6f2618a27e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3B6C00-BC8C-490D-AFEC-4BED6FD4C90F}">
  <ds:schemaRefs>
    <ds:schemaRef ds:uri="http://schemas.microsoft.com/sharepoint/v3/contenttype/forms"/>
  </ds:schemaRefs>
</ds:datastoreItem>
</file>

<file path=customXml/itemProps2.xml><?xml version="1.0" encoding="utf-8"?>
<ds:datastoreItem xmlns:ds="http://schemas.openxmlformats.org/officeDocument/2006/customXml" ds:itemID="{BFD6B9FB-1239-4A69-940A-9E4EF8CA462D}">
  <ds:schemaRefs>
    <ds:schemaRef ds:uri="http://schemas.microsoft.com/office/2006/documentManagement/types"/>
    <ds:schemaRef ds:uri="fc8d0e76-978a-43eb-aef1-dd82cc7207ee"/>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b5b14073-357c-4a3c-983c-6f2618a27e5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62CDF1-2864-46C3-AA9B-32514CCEB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d0e76-978a-43eb-aef1-dd82cc7207ee"/>
    <ds:schemaRef ds:uri="b5b14073-357c-4a3c-983c-6f2618a27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Facilitator Slides</Template>
  <TotalTime>0</TotalTime>
  <Words>2581</Words>
  <Application>Microsoft Office PowerPoint</Application>
  <PresentationFormat>Bildschirmpräsentation (16:9)</PresentationFormat>
  <Paragraphs>275</Paragraphs>
  <Slides>38</Slides>
  <Notes>23</Notes>
  <HiddenSlides>2</HiddenSlides>
  <MMClips>0</MMClips>
  <ScaleCrop>false</ScaleCrop>
  <HeadingPairs>
    <vt:vector size="6" baseType="variant">
      <vt:variant>
        <vt:lpstr>Verwendete Schriftarten</vt:lpstr>
      </vt:variant>
      <vt:variant>
        <vt:i4>2</vt:i4>
      </vt:variant>
      <vt:variant>
        <vt:lpstr>Design</vt:lpstr>
      </vt:variant>
      <vt:variant>
        <vt:i4>4</vt:i4>
      </vt:variant>
      <vt:variant>
        <vt:lpstr>Folientitel</vt:lpstr>
      </vt:variant>
      <vt:variant>
        <vt:i4>38</vt:i4>
      </vt:variant>
    </vt:vector>
  </HeadingPairs>
  <TitlesOfParts>
    <vt:vector size="44" baseType="lpstr">
      <vt:lpstr>Arial</vt:lpstr>
      <vt:lpstr>Proxima Nova Semibold</vt:lpstr>
      <vt:lpstr>Facilitator Slides</vt:lpstr>
      <vt:lpstr>Presentation Slides</vt:lpstr>
      <vt:lpstr>Collaboration Canvas</vt:lpstr>
      <vt:lpstr>Solution Adaptation Backlog</vt:lpstr>
      <vt:lpstr>Fitting the Startup Solution to the Public Sector Context</vt:lpstr>
      <vt:lpstr>Objectives         </vt:lpstr>
      <vt:lpstr>Content</vt:lpstr>
      <vt:lpstr>Preparing and planning the session</vt:lpstr>
      <vt:lpstr>Fitting the Startup Solution to the Public Sector Context</vt:lpstr>
      <vt:lpstr>AGENDA </vt:lpstr>
      <vt:lpstr>The Problem and each Teams potential Solution</vt:lpstr>
      <vt:lpstr>Let’s get started!</vt:lpstr>
      <vt:lpstr>SWOT Analysis</vt:lpstr>
      <vt:lpstr>SWOT Analysis</vt:lpstr>
      <vt:lpstr>SWOT Analysis</vt:lpstr>
      <vt:lpstr>SWOT Analysis</vt:lpstr>
      <vt:lpstr>SWOT Analysis</vt:lpstr>
      <vt:lpstr>SWOT Analysis</vt:lpstr>
      <vt:lpstr>PowerPoint-Präsentation</vt:lpstr>
      <vt:lpstr>Collaboration Goal and Advantage</vt:lpstr>
      <vt:lpstr>Collaboration Goal &amp; Advantage</vt:lpstr>
      <vt:lpstr>Collaboration Goal &amp; Collaborative Advantage</vt:lpstr>
      <vt:lpstr>Common Understanding of the Startup Solution</vt:lpstr>
      <vt:lpstr>Common Understanding of the Public Sector Challenge</vt:lpstr>
      <vt:lpstr>Collaboration Goal &amp; Collaborative Advantage</vt:lpstr>
      <vt:lpstr>Collaboration Goal &amp; Collaborative Advantage</vt:lpstr>
      <vt:lpstr> Stakeholder Mapping</vt:lpstr>
      <vt:lpstr>Stakeholder Mapping</vt:lpstr>
      <vt:lpstr>Stakeholder Mapping</vt:lpstr>
      <vt:lpstr>Template for Stakeholder Mapping</vt:lpstr>
      <vt:lpstr>1/3 Who do you need to support your project? </vt:lpstr>
      <vt:lpstr>2/3 Who do you need to engage more closely? </vt:lpstr>
      <vt:lpstr>3/3 How can you engage and manage your main stakeholders? </vt:lpstr>
      <vt:lpstr>Collaborative Innovation Canvas</vt:lpstr>
      <vt:lpstr>Key Tools </vt:lpstr>
      <vt:lpstr>Collaborative Innovation Canvas</vt:lpstr>
      <vt:lpstr>Collaborative Innovation Canvas</vt:lpstr>
      <vt:lpstr>Collaborative Innovation Canvas</vt:lpstr>
      <vt:lpstr>Solution Adaptation Backlog</vt:lpstr>
      <vt:lpstr>Solution Adaptation Backlog</vt:lpstr>
      <vt:lpstr>Hypothesis / Assumption Backlog</vt:lpstr>
      <vt:lpstr>Adaption Backlog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Fitting the Startup Solution to the Public Sector Context</dc:title>
  <dc:creator>ge96tix</dc:creator>
  <cp:lastModifiedBy>Mueller, Timo GIZ</cp:lastModifiedBy>
  <cp:revision>8</cp:revision>
  <dcterms:created xsi:type="dcterms:W3CDTF">2021-04-09T10:13:24Z</dcterms:created>
  <dcterms:modified xsi:type="dcterms:W3CDTF">2021-04-27T15:07:19Z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0x0101008276F2853EA2364F97E84C2CB5680AD5</vt:lpwstr>
  </property>
</Properties>
</file>